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1"/>
  </p:sldMasterIdLst>
  <p:notesMasterIdLst>
    <p:notesMasterId r:id="rId57"/>
  </p:notesMasterIdLst>
  <p:sldIdLst>
    <p:sldId id="258" r:id="rId2"/>
    <p:sldId id="257" r:id="rId3"/>
    <p:sldId id="268" r:id="rId4"/>
    <p:sldId id="267" r:id="rId5"/>
    <p:sldId id="265" r:id="rId6"/>
    <p:sldId id="266" r:id="rId7"/>
    <p:sldId id="269" r:id="rId8"/>
    <p:sldId id="270" r:id="rId9"/>
    <p:sldId id="271" r:id="rId10"/>
    <p:sldId id="306" r:id="rId11"/>
    <p:sldId id="307" r:id="rId12"/>
    <p:sldId id="308" r:id="rId13"/>
    <p:sldId id="310" r:id="rId14"/>
    <p:sldId id="264" r:id="rId15"/>
    <p:sldId id="309" r:id="rId16"/>
    <p:sldId id="259" r:id="rId17"/>
    <p:sldId id="311" r:id="rId18"/>
    <p:sldId id="312" r:id="rId19"/>
    <p:sldId id="313" r:id="rId20"/>
    <p:sldId id="276" r:id="rId21"/>
    <p:sldId id="278" r:id="rId22"/>
    <p:sldId id="304" r:id="rId23"/>
    <p:sldId id="262" r:id="rId24"/>
    <p:sldId id="303" r:id="rId25"/>
    <p:sldId id="279" r:id="rId26"/>
    <p:sldId id="280" r:id="rId27"/>
    <p:sldId id="305" r:id="rId28"/>
    <p:sldId id="275" r:id="rId29"/>
    <p:sldId id="272" r:id="rId30"/>
    <p:sldId id="273" r:id="rId31"/>
    <p:sldId id="274"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14" r:id="rId54"/>
    <p:sldId id="261" r:id="rId55"/>
    <p:sldId id="315" r:id="rId56"/>
  </p:sldIdLst>
  <p:sldSz cx="12192000" cy="6858000"/>
  <p:notesSz cx="6858000" cy="1466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BECB6-BC19-43E8-8531-532BCA55D591}" v="45" dt="2020-01-29T13:25:56.612"/>
    <p1510:client id="{3BD71ADA-D5C7-4837-837C-3FD65CF84922}" v="10893" dt="2020-01-30T19:10:02.318"/>
    <p1510:client id="{3E617AA8-0B95-4F9C-8EDF-CA3BC38F30DD}" v="75" dt="2020-01-31T03:33:08.797"/>
    <p1510:client id="{5AF690F4-2CDC-4081-8934-C0F93813BDA0}" v="166" dt="2020-01-30T13:00:03.529"/>
    <p1510:client id="{76B2E454-55C9-437E-9244-C5D35709A370}" v="242" dt="2020-01-30T10:53:36.778"/>
    <p1510:client id="{8400E136-8C47-4C9A-8DD0-979FC8B91B98}" v="415" dt="2020-01-18T17:38:58.794"/>
    <p1510:client id="{90F33362-752D-4C02-8922-A6F27B10ACC3}" v="68" dt="2020-01-19T15:47:47.856"/>
    <p1510:client id="{934ACFBA-E746-4478-85E5-A7BB6C5917E9}" v="1057" dt="2020-01-27T16:53:49.145"/>
    <p1510:client id="{937074C4-0621-4E2E-86D0-747A2912CC57}" v="255" dt="2020-01-31T02:23:12.607"/>
    <p1510:client id="{CC3E6D1D-6229-4FF3-AA96-6B9BDB9CCF56}" v="2" dt="2020-01-30T01:23:44.975"/>
    <p1510:client id="{CFE7BDE5-D5C5-491E-A074-BD51137DD157}" v="119" dt="2020-01-30T11:18:45.048"/>
    <p1510:client id="{DE046C7F-BE14-4980-A1CB-E8E8BF1127F8}" v="2714" dt="2020-01-30T10:17:39.079"/>
    <p1510:client id="{EA9B2E5C-553E-49E6-8635-740302BEAA42}" v="36" dt="2020-01-18T14:50:28.605"/>
    <p1510:client id="{FC468114-2FA5-40B9-8228-94292749FB82}" v="16" dt="2020-01-28T05:14:27.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D70BE-47B5-48EA-9999-AAA28AF1ECE3}" type="datetimeFigureOut">
              <a:rPr lang="en-US"/>
              <a:t>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5767A-DFA2-457E-9631-EB768AF31987}" type="slidenum">
              <a:rPr lang="en-US"/>
              <a:t>‹#›</a:t>
            </a:fld>
            <a:endParaRPr lang="en-US"/>
          </a:p>
        </p:txBody>
      </p:sp>
    </p:spTree>
    <p:extLst>
      <p:ext uri="{BB962C8B-B14F-4D97-AF65-F5344CB8AC3E}">
        <p14:creationId xmlns:p14="http://schemas.microsoft.com/office/powerpoint/2010/main" val="4251535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data augmentation is a technique that can be used to artificially expand the size of a training dataset by creating modified versions of images in the database</a:t>
            </a:r>
          </a:p>
          <a:p>
            <a:endParaRPr lang="en-US" dirty="0">
              <a:cs typeface="Calibri"/>
            </a:endParaRPr>
          </a:p>
          <a:p>
            <a:r>
              <a:rPr lang="en-US" dirty="0"/>
              <a:t>Training deep learning neural network models on more data can result in more skillful models, and the augmentation techniques can create variations of the images that can improve the ability of the fit models to generalize what they have learned to new images.</a:t>
            </a:r>
            <a:endParaRPr lang="en-US" dirty="0">
              <a:cs typeface="Calibri"/>
            </a:endParaRPr>
          </a:p>
        </p:txBody>
      </p:sp>
      <p:sp>
        <p:nvSpPr>
          <p:cNvPr id="4" name="Slide Number Placeholder 3"/>
          <p:cNvSpPr>
            <a:spLocks noGrp="1"/>
          </p:cNvSpPr>
          <p:nvPr>
            <p:ph type="sldNum" sz="quarter" idx="5"/>
          </p:nvPr>
        </p:nvSpPr>
        <p:spPr/>
        <p:txBody>
          <a:bodyPr/>
          <a:lstStyle/>
          <a:p>
            <a:fld id="{17F5767A-DFA2-457E-9631-EB768AF31987}" type="slidenum">
              <a:rPr lang="en-US"/>
              <a:t>30</a:t>
            </a:fld>
            <a:endParaRPr lang="en-US"/>
          </a:p>
        </p:txBody>
      </p:sp>
    </p:spTree>
    <p:extLst>
      <p:ext uri="{BB962C8B-B14F-4D97-AF65-F5344CB8AC3E}">
        <p14:creationId xmlns:p14="http://schemas.microsoft.com/office/powerpoint/2010/main" val="268406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reason “Fast R-CNN” is faster than R-CNN is because you don’t have to feed 2000 region proposals to the convolutional neural network every time. Instead, the convolution operation is done only once per image and a feature map is generated from it.</a:t>
            </a:r>
          </a:p>
        </p:txBody>
      </p:sp>
      <p:sp>
        <p:nvSpPr>
          <p:cNvPr id="4" name="Slide Number Placeholder 3"/>
          <p:cNvSpPr>
            <a:spLocks noGrp="1"/>
          </p:cNvSpPr>
          <p:nvPr>
            <p:ph type="sldNum" sz="quarter" idx="5"/>
          </p:nvPr>
        </p:nvSpPr>
        <p:spPr/>
        <p:txBody>
          <a:bodyPr/>
          <a:lstStyle/>
          <a:p>
            <a:fld id="{17F5767A-DFA2-457E-9631-EB768AF31987}" type="slidenum">
              <a:rPr lang="en-US"/>
              <a:t>47</a:t>
            </a:fld>
            <a:endParaRPr lang="en-US"/>
          </a:p>
        </p:txBody>
      </p:sp>
    </p:spTree>
    <p:extLst>
      <p:ext uri="{BB962C8B-B14F-4D97-AF65-F5344CB8AC3E}">
        <p14:creationId xmlns:p14="http://schemas.microsoft.com/office/powerpoint/2010/main" val="235915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2280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058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344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003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363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60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902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846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1225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5541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2138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8976975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owardsdatascience.com/r-cnn-fast-r-cnn-faster-r-cnn-yolo-object-detection-algorithms-36d53571365e" TargetMode="External"/><Relationship Id="rId2" Type="http://schemas.openxmlformats.org/officeDocument/2006/relationships/hyperlink" Target="http://cs231n.stanford.edu/slides/2017/cs231n_2017_lecture11.pdf" TargetMode="External"/><Relationship Id="rId1" Type="http://schemas.openxmlformats.org/officeDocument/2006/relationships/slideLayout" Target="../slideLayouts/slideLayout2.xml"/><Relationship Id="rId4" Type="http://schemas.openxmlformats.org/officeDocument/2006/relationships/hyperlink" Target="https://adeshpande3.github.io/adeshpande3.github.io/A-Beginner's-Guide-To-Understanding-Convolutional-Neural-Networks/"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mailto:nrr.it@psgtech.ac.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532F-6090-44BC-9120-6E980D930C8C}"/>
              </a:ext>
            </a:extLst>
          </p:cNvPr>
          <p:cNvSpPr>
            <a:spLocks noGrp="1"/>
          </p:cNvSpPr>
          <p:nvPr>
            <p:ph type="ctrTitle"/>
          </p:nvPr>
        </p:nvSpPr>
        <p:spPr/>
        <p:txBody>
          <a:bodyPr/>
          <a:lstStyle/>
          <a:p>
            <a:r>
              <a:rPr lang="en-US">
                <a:cs typeface="Calibri Light"/>
              </a:rPr>
              <a:t>CNN (Convolutional Neural Network)</a:t>
            </a:r>
          </a:p>
        </p:txBody>
      </p:sp>
      <p:sp>
        <p:nvSpPr>
          <p:cNvPr id="3" name="Subtitle 2">
            <a:extLst>
              <a:ext uri="{FF2B5EF4-FFF2-40B4-BE49-F238E27FC236}">
                <a16:creationId xmlns:a16="http://schemas.microsoft.com/office/drawing/2014/main" id="{6B0056D1-184E-48DC-815D-378527250912}"/>
              </a:ext>
            </a:extLst>
          </p:cNvPr>
          <p:cNvSpPr>
            <a:spLocks noGrp="1"/>
          </p:cNvSpPr>
          <p:nvPr>
            <p:ph type="subTitle" idx="1"/>
          </p:nvPr>
        </p:nvSpPr>
        <p:spPr>
          <a:xfrm>
            <a:off x="9948333" y="5648149"/>
            <a:ext cx="1778001" cy="653874"/>
          </a:xfrm>
        </p:spPr>
        <p:txBody>
          <a:bodyPr vert="horz" lIns="91440" tIns="45720" rIns="91440" bIns="45720" rtlCol="0" anchor="t">
            <a:normAutofit fontScale="77500" lnSpcReduction="20000"/>
          </a:bodyPr>
          <a:lstStyle/>
          <a:p>
            <a:r>
              <a:rPr lang="en-US" dirty="0" err="1">
                <a:cs typeface="Calibri"/>
              </a:rPr>
              <a:t>Ravitha</a:t>
            </a:r>
            <a:r>
              <a:rPr lang="en-US" dirty="0">
                <a:cs typeface="Calibri"/>
              </a:rPr>
              <a:t> N</a:t>
            </a:r>
          </a:p>
          <a:p>
            <a:r>
              <a:rPr lang="en-US" dirty="0">
                <a:cs typeface="Calibri"/>
              </a:rPr>
              <a:t>AP / Dept of IT</a:t>
            </a:r>
          </a:p>
        </p:txBody>
      </p:sp>
    </p:spTree>
    <p:extLst>
      <p:ext uri="{BB962C8B-B14F-4D97-AF65-F5344CB8AC3E}">
        <p14:creationId xmlns:p14="http://schemas.microsoft.com/office/powerpoint/2010/main" val="100565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61B0-7C82-4A32-84FF-4058DD87A938}"/>
              </a:ext>
            </a:extLst>
          </p:cNvPr>
          <p:cNvSpPr>
            <a:spLocks noGrp="1"/>
          </p:cNvSpPr>
          <p:nvPr>
            <p:ph type="title"/>
          </p:nvPr>
        </p:nvSpPr>
        <p:spPr/>
        <p:txBody>
          <a:bodyPr/>
          <a:lstStyle/>
          <a:p>
            <a:r>
              <a:rPr lang="en-US">
                <a:cs typeface="Calibri Light"/>
              </a:rPr>
              <a:t>Sigmoid Neuron</a:t>
            </a:r>
            <a:endParaRPr lang="en-US"/>
          </a:p>
        </p:txBody>
      </p:sp>
      <p:pic>
        <p:nvPicPr>
          <p:cNvPr id="4" name="Picture 4" descr="A picture containing clock&#10;&#10;Description generated with very high confidence">
            <a:extLst>
              <a:ext uri="{FF2B5EF4-FFF2-40B4-BE49-F238E27FC236}">
                <a16:creationId xmlns:a16="http://schemas.microsoft.com/office/drawing/2014/main" id="{6BE00D64-6D59-4644-8AC7-900FC2C998C2}"/>
              </a:ext>
            </a:extLst>
          </p:cNvPr>
          <p:cNvPicPr>
            <a:picLocks noGrp="1" noChangeAspect="1"/>
          </p:cNvPicPr>
          <p:nvPr>
            <p:ph idx="1"/>
          </p:nvPr>
        </p:nvPicPr>
        <p:blipFill>
          <a:blip r:embed="rId2"/>
          <a:stretch>
            <a:fillRect/>
          </a:stretch>
        </p:blipFill>
        <p:spPr>
          <a:xfrm>
            <a:off x="1423987" y="2401094"/>
            <a:ext cx="9344025" cy="3200400"/>
          </a:xfrm>
        </p:spPr>
      </p:pic>
      <p:sp>
        <p:nvSpPr>
          <p:cNvPr id="6" name="TextBox 5">
            <a:extLst>
              <a:ext uri="{FF2B5EF4-FFF2-40B4-BE49-F238E27FC236}">
                <a16:creationId xmlns:a16="http://schemas.microsoft.com/office/drawing/2014/main" id="{5734F9DC-4DF9-4124-B421-A9D6C57CEEDC}"/>
              </a:ext>
            </a:extLst>
          </p:cNvPr>
          <p:cNvSpPr txBox="1"/>
          <p:nvPr/>
        </p:nvSpPr>
        <p:spPr>
          <a:xfrm>
            <a:off x="9201150" y="465364"/>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Introduces non-linearity in the equation</a:t>
            </a:r>
          </a:p>
          <a:p>
            <a:endParaRPr lang="en-US" dirty="0">
              <a:cs typeface="Calibri"/>
            </a:endParaRPr>
          </a:p>
          <a:p>
            <a:r>
              <a:rPr lang="en-US">
                <a:cs typeface="Calibri"/>
              </a:rPr>
              <a:t>Output produced is smooth and differentiable </a:t>
            </a:r>
          </a:p>
          <a:p>
            <a:endParaRPr lang="en-US" dirty="0">
              <a:cs typeface="Calibri"/>
            </a:endParaRPr>
          </a:p>
          <a:p>
            <a:r>
              <a:rPr lang="en-US">
                <a:cs typeface="Calibri"/>
              </a:rPr>
              <a:t>Here bias is added to shift the activation function</a:t>
            </a:r>
            <a:endParaRPr lang="en-US" dirty="0">
              <a:cs typeface="Calibri"/>
            </a:endParaRPr>
          </a:p>
        </p:txBody>
      </p:sp>
    </p:spTree>
    <p:extLst>
      <p:ext uri="{BB962C8B-B14F-4D97-AF65-F5344CB8AC3E}">
        <p14:creationId xmlns:p14="http://schemas.microsoft.com/office/powerpoint/2010/main" val="274013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2CC05-C50A-4A0D-A73B-DD2F45DCA7C9}"/>
              </a:ext>
            </a:extLst>
          </p:cNvPr>
          <p:cNvSpPr>
            <a:spLocks noGrp="1"/>
          </p:cNvSpPr>
          <p:nvPr>
            <p:ph type="title"/>
          </p:nvPr>
        </p:nvSpPr>
        <p:spPr/>
        <p:txBody>
          <a:bodyPr/>
          <a:lstStyle/>
          <a:p>
            <a:r>
              <a:rPr lang="en-US">
                <a:cs typeface="Calibri Light"/>
              </a:rPr>
              <a:t>Typical Machine Learning Setup</a:t>
            </a:r>
            <a:endParaRPr lang="en-US"/>
          </a:p>
        </p:txBody>
      </p:sp>
      <p:sp>
        <p:nvSpPr>
          <p:cNvPr id="3" name="Content Placeholder 2">
            <a:extLst>
              <a:ext uri="{FF2B5EF4-FFF2-40B4-BE49-F238E27FC236}">
                <a16:creationId xmlns:a16="http://schemas.microsoft.com/office/drawing/2014/main" id="{64DFD9A6-ED46-42DC-9713-04E008B41FD8}"/>
              </a:ext>
            </a:extLst>
          </p:cNvPr>
          <p:cNvSpPr>
            <a:spLocks noGrp="1"/>
          </p:cNvSpPr>
          <p:nvPr>
            <p:ph idx="1"/>
          </p:nvPr>
        </p:nvSpPr>
        <p:spPr/>
        <p:txBody>
          <a:bodyPr vert="horz" lIns="91440" tIns="45720" rIns="91440" bIns="45720" rtlCol="0" anchor="t">
            <a:normAutofit/>
          </a:bodyPr>
          <a:lstStyle/>
          <a:p>
            <a:r>
              <a:rPr lang="en-US">
                <a:cs typeface="Calibri"/>
              </a:rPr>
              <a:t>Data  {Xi , Yi} I -&gt; 1 to n </a:t>
            </a:r>
          </a:p>
          <a:p>
            <a:r>
              <a:rPr lang="en-US">
                <a:cs typeface="Calibri"/>
              </a:rPr>
              <a:t>Model </a:t>
            </a:r>
            <a:r>
              <a:rPr lang="en-US">
                <a:ea typeface="+mn-lt"/>
                <a:cs typeface="+mn-lt"/>
              </a:rPr>
              <a:t>Yi = Fhat(x; w) complex function which is defined on the input and the parameters. Approximation of real time function</a:t>
            </a:r>
          </a:p>
          <a:p>
            <a:r>
              <a:rPr lang="en-US">
                <a:ea typeface="+mn-lt"/>
                <a:cs typeface="+mn-lt"/>
              </a:rPr>
              <a:t>Parameters</a:t>
            </a:r>
            <a:endParaRPr lang="en-US" dirty="0">
              <a:ea typeface="+mn-lt"/>
              <a:cs typeface="+mn-lt"/>
            </a:endParaRPr>
          </a:p>
          <a:p>
            <a:r>
              <a:rPr lang="en-US">
                <a:ea typeface="+mn-lt"/>
                <a:cs typeface="+mn-lt"/>
              </a:rPr>
              <a:t>Learning Algorithm </a:t>
            </a:r>
            <a:endParaRPr lang="en-US" dirty="0">
              <a:ea typeface="+mn-lt"/>
              <a:cs typeface="+mn-lt"/>
            </a:endParaRPr>
          </a:p>
          <a:p>
            <a:pPr lvl="1"/>
            <a:r>
              <a:rPr lang="en-US">
                <a:cs typeface="Calibri"/>
              </a:rPr>
              <a:t>Learn Parameters of model</a:t>
            </a:r>
            <a:endParaRPr lang="en-US" dirty="0">
              <a:cs typeface="Calibri"/>
            </a:endParaRPr>
          </a:p>
          <a:p>
            <a:pPr lvl="1"/>
            <a:r>
              <a:rPr lang="en-US">
                <a:cs typeface="Calibri"/>
              </a:rPr>
              <a:t>Gradient Descent</a:t>
            </a:r>
            <a:endParaRPr lang="en-US" dirty="0">
              <a:cs typeface="Calibri"/>
            </a:endParaRPr>
          </a:p>
          <a:p>
            <a:r>
              <a:rPr lang="en-US">
                <a:cs typeface="Calibri"/>
              </a:rPr>
              <a:t>Define Loss function</a:t>
            </a:r>
            <a:endParaRPr lang="en-US" dirty="0">
              <a:cs typeface="Calibri"/>
            </a:endParaRPr>
          </a:p>
          <a:p>
            <a:pPr lvl="1"/>
            <a:r>
              <a:rPr lang="en-US">
                <a:cs typeface="Calibri"/>
              </a:rPr>
              <a:t>This helps in the search of correct parameters</a:t>
            </a:r>
            <a:endParaRPr lang="en-US" dirty="0">
              <a:cs typeface="Calibri"/>
            </a:endParaRPr>
          </a:p>
          <a:p>
            <a:pPr marL="457200" lvl="1" indent="0">
              <a:buNone/>
            </a:pPr>
            <a:endParaRPr lang="en-US" dirty="0">
              <a:cs typeface="Calibri"/>
            </a:endParaRPr>
          </a:p>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214009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31BF-2DD9-4125-AD1F-1029C9DC98C6}"/>
              </a:ext>
            </a:extLst>
          </p:cNvPr>
          <p:cNvSpPr>
            <a:spLocks noGrp="1"/>
          </p:cNvSpPr>
          <p:nvPr>
            <p:ph type="title"/>
          </p:nvPr>
        </p:nvSpPr>
        <p:spPr/>
        <p:txBody>
          <a:bodyPr/>
          <a:lstStyle/>
          <a:p>
            <a:r>
              <a:rPr lang="en-US">
                <a:cs typeface="Calibri Light"/>
              </a:rPr>
              <a:t>Classification</a:t>
            </a:r>
            <a:endParaRPr lang="en-US"/>
          </a:p>
        </p:txBody>
      </p:sp>
      <p:sp>
        <p:nvSpPr>
          <p:cNvPr id="3" name="Content Placeholder 2">
            <a:extLst>
              <a:ext uri="{FF2B5EF4-FFF2-40B4-BE49-F238E27FC236}">
                <a16:creationId xmlns:a16="http://schemas.microsoft.com/office/drawing/2014/main" id="{BB53A1AD-C5B5-4315-8554-0AB68B8210FE}"/>
              </a:ext>
            </a:extLst>
          </p:cNvPr>
          <p:cNvSpPr>
            <a:spLocks noGrp="1"/>
          </p:cNvSpPr>
          <p:nvPr>
            <p:ph idx="1"/>
          </p:nvPr>
        </p:nvSpPr>
        <p:spPr/>
        <p:txBody>
          <a:bodyPr vert="horz" lIns="91440" tIns="45720" rIns="91440" bIns="45720" rtlCol="0" anchor="t">
            <a:normAutofit/>
          </a:bodyPr>
          <a:lstStyle/>
          <a:p>
            <a:r>
              <a:rPr lang="en-US">
                <a:cs typeface="Calibri"/>
              </a:rPr>
              <a:t>Softmax </a:t>
            </a:r>
          </a:p>
          <a:p>
            <a:pPr lvl="1"/>
            <a:endParaRPr lang="en-US" dirty="0">
              <a:cs typeface="Calibri"/>
            </a:endParaRPr>
          </a:p>
          <a:p>
            <a:pPr lvl="1"/>
            <a:endParaRPr lang="en-US" dirty="0">
              <a:cs typeface="Calibri"/>
            </a:endParaRPr>
          </a:p>
          <a:p>
            <a:pPr lvl="1"/>
            <a:endParaRPr lang="en-US" dirty="0">
              <a:cs typeface="Calibri"/>
            </a:endParaRPr>
          </a:p>
          <a:p>
            <a:pPr lvl="1"/>
            <a:endParaRPr lang="en-US" dirty="0">
              <a:cs typeface="Calibri"/>
            </a:endParaRPr>
          </a:p>
          <a:p>
            <a:r>
              <a:rPr lang="en-US">
                <a:cs typeface="Calibri"/>
              </a:rPr>
              <a:t>Cross Entropy loss</a:t>
            </a:r>
            <a:endParaRPr lang="en-US" dirty="0">
              <a:cs typeface="Calibri"/>
            </a:endParaRPr>
          </a:p>
          <a:p>
            <a:pPr marL="0" indent="0">
              <a:buNone/>
            </a:pPr>
            <a:endParaRPr lang="en-US" dirty="0">
              <a:cs typeface="Calibri"/>
            </a:endParaRPr>
          </a:p>
        </p:txBody>
      </p:sp>
      <p:pic>
        <p:nvPicPr>
          <p:cNvPr id="7" name="Picture 7" descr="A picture containing clock, drawing&#10;&#10;Description generated with very high confidence">
            <a:extLst>
              <a:ext uri="{FF2B5EF4-FFF2-40B4-BE49-F238E27FC236}">
                <a16:creationId xmlns:a16="http://schemas.microsoft.com/office/drawing/2014/main" id="{46C00617-66DF-4CAA-B59F-C77CBDB30488}"/>
              </a:ext>
            </a:extLst>
          </p:cNvPr>
          <p:cNvPicPr>
            <a:picLocks noChangeAspect="1"/>
          </p:cNvPicPr>
          <p:nvPr/>
        </p:nvPicPr>
        <p:blipFill>
          <a:blip r:embed="rId2"/>
          <a:stretch>
            <a:fillRect/>
          </a:stretch>
        </p:blipFill>
        <p:spPr>
          <a:xfrm>
            <a:off x="1894114" y="2546658"/>
            <a:ext cx="3369129" cy="975470"/>
          </a:xfrm>
          <a:prstGeom prst="rect">
            <a:avLst/>
          </a:prstGeom>
        </p:spPr>
      </p:pic>
      <p:pic>
        <p:nvPicPr>
          <p:cNvPr id="9" name="Picture 9" descr="A picture containing table&#10;&#10;Description generated with very high confidence">
            <a:extLst>
              <a:ext uri="{FF2B5EF4-FFF2-40B4-BE49-F238E27FC236}">
                <a16:creationId xmlns:a16="http://schemas.microsoft.com/office/drawing/2014/main" id="{A3853B8C-C113-4035-AC37-17BD13CC4DBB}"/>
              </a:ext>
            </a:extLst>
          </p:cNvPr>
          <p:cNvPicPr>
            <a:picLocks noChangeAspect="1"/>
          </p:cNvPicPr>
          <p:nvPr/>
        </p:nvPicPr>
        <p:blipFill rotWithShape="1">
          <a:blip r:embed="rId3"/>
          <a:srcRect t="54206" r="-498" b="-935"/>
          <a:stretch/>
        </p:blipFill>
        <p:spPr>
          <a:xfrm>
            <a:off x="1662793" y="4779162"/>
            <a:ext cx="4825135" cy="1200932"/>
          </a:xfrm>
          <a:prstGeom prst="rect">
            <a:avLst/>
          </a:prstGeom>
        </p:spPr>
      </p:pic>
    </p:spTree>
    <p:extLst>
      <p:ext uri="{BB962C8B-B14F-4D97-AF65-F5344CB8AC3E}">
        <p14:creationId xmlns:p14="http://schemas.microsoft.com/office/powerpoint/2010/main" val="370497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539A-368D-422C-9D23-8C949C985963}"/>
              </a:ext>
            </a:extLst>
          </p:cNvPr>
          <p:cNvSpPr>
            <a:spLocks noGrp="1"/>
          </p:cNvSpPr>
          <p:nvPr>
            <p:ph type="title"/>
          </p:nvPr>
        </p:nvSpPr>
        <p:spPr/>
        <p:txBody>
          <a:bodyPr/>
          <a:lstStyle/>
          <a:p>
            <a:r>
              <a:rPr lang="en-US">
                <a:cs typeface="Calibri Light"/>
              </a:rPr>
              <a:t>How does Neural Network Learn?</a:t>
            </a:r>
            <a:endParaRPr lang="en-US"/>
          </a:p>
        </p:txBody>
      </p:sp>
      <p:sp>
        <p:nvSpPr>
          <p:cNvPr id="3" name="Content Placeholder 2">
            <a:extLst>
              <a:ext uri="{FF2B5EF4-FFF2-40B4-BE49-F238E27FC236}">
                <a16:creationId xmlns:a16="http://schemas.microsoft.com/office/drawing/2014/main" id="{68A08BDF-90F4-4A2C-A8BF-3D5246BD8800}"/>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cs typeface="Calibri" panose="020F0502020204030204"/>
              </a:rPr>
              <a:t>Gradient Descent</a:t>
            </a:r>
            <a:endParaRPr lang="en-US" b="1"/>
          </a:p>
          <a:p>
            <a:pPr marL="0" indent="0">
              <a:buNone/>
            </a:pPr>
            <a:r>
              <a:rPr lang="en-US">
                <a:cs typeface="Calibri" panose="020F0502020204030204"/>
              </a:rPr>
              <a:t>Run the loop for specified number of epochs</a:t>
            </a:r>
            <a:endParaRPr lang="en-US" dirty="0">
              <a:cs typeface="Calibri" panose="020F0502020204030204"/>
            </a:endParaRPr>
          </a:p>
          <a:p>
            <a:pPr marL="0" indent="0">
              <a:buNone/>
            </a:pPr>
            <a:r>
              <a:rPr lang="en-US">
                <a:cs typeface="Calibri" panose="020F0502020204030204"/>
              </a:rPr>
              <a:t>{</a:t>
            </a:r>
            <a:endParaRPr lang="en-US" dirty="0">
              <a:cs typeface="Calibri" panose="020F0502020204030204"/>
            </a:endParaRPr>
          </a:p>
          <a:p>
            <a:pPr marL="0" indent="0">
              <a:buNone/>
            </a:pPr>
            <a:r>
              <a:rPr lang="en-US">
                <a:cs typeface="Calibri" panose="020F0502020204030204"/>
              </a:rPr>
              <a:t>For every sample in dataset:</a:t>
            </a:r>
          </a:p>
          <a:p>
            <a:r>
              <a:rPr lang="en-US">
                <a:cs typeface="Calibri" panose="020F0502020204030204"/>
              </a:rPr>
              <a:t>Identify the output according to the model function (Forward Pass)</a:t>
            </a:r>
          </a:p>
          <a:p>
            <a:r>
              <a:rPr lang="en-US">
                <a:cs typeface="Calibri" panose="020F0502020204030204"/>
              </a:rPr>
              <a:t>Compute Loss</a:t>
            </a:r>
          </a:p>
          <a:p>
            <a:r>
              <a:rPr lang="en-US">
                <a:cs typeface="Calibri" panose="020F0502020204030204"/>
              </a:rPr>
              <a:t>Pass the gradient of the error function to the neuron</a:t>
            </a:r>
          </a:p>
          <a:p>
            <a:r>
              <a:rPr lang="en-US">
                <a:cs typeface="Calibri" panose="020F0502020204030204"/>
              </a:rPr>
              <a:t>It then adjust the parameters based on the gradient and learning rate</a:t>
            </a:r>
          </a:p>
          <a:p>
            <a:pPr lvl="1"/>
            <a:r>
              <a:rPr lang="en-US">
                <a:cs typeface="Calibri" panose="020F0502020204030204"/>
              </a:rPr>
              <a:t>W = w - (L) dw    B = b - (L) db</a:t>
            </a:r>
          </a:p>
          <a:p>
            <a:pPr marL="457200" lvl="1" indent="0">
              <a:buNone/>
            </a:pPr>
            <a:r>
              <a:rPr lang="en-US">
                <a:cs typeface="Calibri" panose="020F0502020204030204"/>
              </a:rPr>
              <a:t>}</a:t>
            </a:r>
          </a:p>
        </p:txBody>
      </p:sp>
    </p:spTree>
    <p:extLst>
      <p:ext uri="{BB962C8B-B14F-4D97-AF65-F5344CB8AC3E}">
        <p14:creationId xmlns:p14="http://schemas.microsoft.com/office/powerpoint/2010/main" val="804522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7AB2C-84A1-4086-ADDD-908260C431F6}"/>
              </a:ext>
            </a:extLst>
          </p:cNvPr>
          <p:cNvSpPr>
            <a:spLocks noGrp="1"/>
          </p:cNvSpPr>
          <p:nvPr>
            <p:ph type="title"/>
          </p:nvPr>
        </p:nvSpPr>
        <p:spPr/>
        <p:txBody>
          <a:bodyPr/>
          <a:lstStyle/>
          <a:p>
            <a:r>
              <a:rPr lang="en-US">
                <a:cs typeface="Calibri Light"/>
              </a:rPr>
              <a:t>Aspects that differentiates DL and ML</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7A8ADF48-78BA-4293-81D8-2C137D168593}"/>
              </a:ext>
            </a:extLst>
          </p:cNvPr>
          <p:cNvPicPr>
            <a:picLocks noGrp="1" noChangeAspect="1"/>
          </p:cNvPicPr>
          <p:nvPr>
            <p:ph sz="half" idx="1"/>
          </p:nvPr>
        </p:nvPicPr>
        <p:blipFill>
          <a:blip r:embed="rId2"/>
          <a:stretch>
            <a:fillRect/>
          </a:stretch>
        </p:blipFill>
        <p:spPr>
          <a:xfrm>
            <a:off x="838200" y="2600202"/>
            <a:ext cx="5181600" cy="2802183"/>
          </a:xfrm>
        </p:spPr>
      </p:pic>
      <p:sp>
        <p:nvSpPr>
          <p:cNvPr id="7" name="Content Placeholder 6">
            <a:extLst>
              <a:ext uri="{FF2B5EF4-FFF2-40B4-BE49-F238E27FC236}">
                <a16:creationId xmlns:a16="http://schemas.microsoft.com/office/drawing/2014/main" id="{B3ABCECC-1AC0-415F-9E79-9AE128A4B57F}"/>
              </a:ext>
            </a:extLst>
          </p:cNvPr>
          <p:cNvSpPr>
            <a:spLocks noGrp="1"/>
          </p:cNvSpPr>
          <p:nvPr>
            <p:ph sz="half" idx="2"/>
          </p:nvPr>
        </p:nvSpPr>
        <p:spPr/>
        <p:txBody>
          <a:bodyPr vert="horz" lIns="91440" tIns="45720" rIns="91440" bIns="45720" rtlCol="0" anchor="t">
            <a:normAutofit/>
          </a:bodyPr>
          <a:lstStyle/>
          <a:p>
            <a:r>
              <a:rPr lang="en-US">
                <a:cs typeface="Calibri"/>
              </a:rPr>
              <a:t>Feature Engineering</a:t>
            </a:r>
          </a:p>
          <a:p>
            <a:r>
              <a:rPr lang="en-US">
                <a:cs typeface="Calibri"/>
              </a:rPr>
              <a:t>Performance with increase in data</a:t>
            </a:r>
          </a:p>
          <a:p>
            <a:r>
              <a:rPr lang="en-US">
                <a:cs typeface="Calibri"/>
              </a:rPr>
              <a:t>Domain Adaptability</a:t>
            </a:r>
          </a:p>
          <a:p>
            <a:r>
              <a:rPr lang="en-US">
                <a:cs typeface="Calibri"/>
              </a:rPr>
              <a:t>Interpretability</a:t>
            </a:r>
          </a:p>
        </p:txBody>
      </p:sp>
    </p:spTree>
    <p:extLst>
      <p:ext uri="{BB962C8B-B14F-4D97-AF65-F5344CB8AC3E}">
        <p14:creationId xmlns:p14="http://schemas.microsoft.com/office/powerpoint/2010/main" val="13212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A6EE-5836-442E-ACE1-A59768CB344F}"/>
              </a:ext>
            </a:extLst>
          </p:cNvPr>
          <p:cNvSpPr>
            <a:spLocks noGrp="1"/>
          </p:cNvSpPr>
          <p:nvPr>
            <p:ph type="title"/>
          </p:nvPr>
        </p:nvSpPr>
        <p:spPr/>
        <p:txBody>
          <a:bodyPr/>
          <a:lstStyle/>
          <a:p>
            <a:r>
              <a:rPr lang="en-US">
                <a:cs typeface="Calibri Light"/>
              </a:rPr>
              <a:t>Computer Vision Tasks</a:t>
            </a:r>
            <a:endParaRPr lang="en-US"/>
          </a:p>
        </p:txBody>
      </p:sp>
      <p:pic>
        <p:nvPicPr>
          <p:cNvPr id="5" name="Picture 5" descr="A cat with its mouth open&#10;&#10;Description generated with high confidence">
            <a:extLst>
              <a:ext uri="{FF2B5EF4-FFF2-40B4-BE49-F238E27FC236}">
                <a16:creationId xmlns:a16="http://schemas.microsoft.com/office/drawing/2014/main" id="{DEA92AFA-8C97-4B6C-81FF-74D7873F8B49}"/>
              </a:ext>
            </a:extLst>
          </p:cNvPr>
          <p:cNvPicPr>
            <a:picLocks noGrp="1" noChangeAspect="1"/>
          </p:cNvPicPr>
          <p:nvPr>
            <p:ph idx="1"/>
          </p:nvPr>
        </p:nvPicPr>
        <p:blipFill>
          <a:blip r:embed="rId2"/>
          <a:stretch>
            <a:fillRect/>
          </a:stretch>
        </p:blipFill>
        <p:spPr>
          <a:xfrm>
            <a:off x="971670" y="1825625"/>
            <a:ext cx="10248660" cy="4351338"/>
          </a:xfrm>
        </p:spPr>
      </p:pic>
    </p:spTree>
    <p:extLst>
      <p:ext uri="{BB962C8B-B14F-4D97-AF65-F5344CB8AC3E}">
        <p14:creationId xmlns:p14="http://schemas.microsoft.com/office/powerpoint/2010/main" val="21277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F788-4BF2-4F64-84B2-B0BF24D72685}"/>
              </a:ext>
            </a:extLst>
          </p:cNvPr>
          <p:cNvSpPr>
            <a:spLocks noGrp="1"/>
          </p:cNvSpPr>
          <p:nvPr>
            <p:ph type="title"/>
          </p:nvPr>
        </p:nvSpPr>
        <p:spPr/>
        <p:txBody>
          <a:bodyPr/>
          <a:lstStyle/>
          <a:p>
            <a:r>
              <a:rPr lang="en-US">
                <a:cs typeface="Calibri Light"/>
              </a:rPr>
              <a:t>Mechanism of Vision Hubel &amp; Wiesel , 1959</a:t>
            </a:r>
          </a:p>
        </p:txBody>
      </p:sp>
      <p:sp>
        <p:nvSpPr>
          <p:cNvPr id="3" name="Content Placeholder 2">
            <a:extLst>
              <a:ext uri="{FF2B5EF4-FFF2-40B4-BE49-F238E27FC236}">
                <a16:creationId xmlns:a16="http://schemas.microsoft.com/office/drawing/2014/main" id="{315BD72D-2744-4F1C-8B93-EE891B636488}"/>
              </a:ext>
            </a:extLst>
          </p:cNvPr>
          <p:cNvSpPr>
            <a:spLocks noGrp="1"/>
          </p:cNvSpPr>
          <p:nvPr>
            <p:ph idx="1"/>
          </p:nvPr>
        </p:nvSpPr>
        <p:spPr/>
        <p:txBody>
          <a:bodyPr vert="horz" lIns="91440" tIns="45720" rIns="91440" bIns="45720" rtlCol="0" anchor="t">
            <a:normAutofit lnSpcReduction="10000"/>
          </a:bodyPr>
          <a:lstStyle/>
          <a:p>
            <a:r>
              <a:rPr lang="en-US">
                <a:cs typeface="Calibri"/>
              </a:rPr>
              <a:t>Study on visual processing system of mammals</a:t>
            </a:r>
          </a:p>
          <a:p>
            <a:r>
              <a:rPr lang="en-US">
                <a:cs typeface="Calibri"/>
              </a:rPr>
              <a:t>Placed electrodes on the primary visual cortex (region which is highly specialized for processing information about static and moving objects) of cat and recorded the response of different cells</a:t>
            </a:r>
          </a:p>
          <a:p>
            <a:r>
              <a:rPr lang="en-US">
                <a:cs typeface="Calibri"/>
              </a:rPr>
              <a:t>There are different types of cells</a:t>
            </a:r>
          </a:p>
          <a:p>
            <a:pPr lvl="1"/>
            <a:r>
              <a:rPr lang="en-US">
                <a:cs typeface="Calibri"/>
              </a:rPr>
              <a:t>Simple cells / Orientation cells / edge detectors</a:t>
            </a:r>
          </a:p>
          <a:p>
            <a:pPr lvl="2"/>
            <a:r>
              <a:rPr lang="en-US">
                <a:cs typeface="Calibri"/>
              </a:rPr>
              <a:t>Respond to light orientation</a:t>
            </a:r>
          </a:p>
          <a:p>
            <a:pPr lvl="1"/>
            <a:r>
              <a:rPr lang="en-US">
                <a:cs typeface="Calibri"/>
              </a:rPr>
              <a:t>Complex cells</a:t>
            </a:r>
          </a:p>
          <a:p>
            <a:pPr lvl="2"/>
            <a:r>
              <a:rPr lang="en-US">
                <a:cs typeface="Calibri"/>
              </a:rPr>
              <a:t>Respond to light orientation and movement</a:t>
            </a:r>
          </a:p>
          <a:p>
            <a:pPr lvl="1"/>
            <a:r>
              <a:rPr lang="en-US">
                <a:cs typeface="Calibri"/>
              </a:rPr>
              <a:t>Hypercomplex cells</a:t>
            </a:r>
          </a:p>
          <a:p>
            <a:pPr lvl="2"/>
            <a:r>
              <a:rPr lang="en-US">
                <a:cs typeface="Calibri"/>
              </a:rPr>
              <a:t>Response to different lengths</a:t>
            </a:r>
          </a:p>
          <a:p>
            <a:pPr lvl="1"/>
            <a:endParaRPr lang="en-US">
              <a:cs typeface="Calibri"/>
            </a:endParaRPr>
          </a:p>
        </p:txBody>
      </p:sp>
    </p:spTree>
    <p:extLst>
      <p:ext uri="{BB962C8B-B14F-4D97-AF65-F5344CB8AC3E}">
        <p14:creationId xmlns:p14="http://schemas.microsoft.com/office/powerpoint/2010/main" val="327498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81C1-0653-4174-A500-DF7F91999AA4}"/>
              </a:ext>
            </a:extLst>
          </p:cNvPr>
          <p:cNvSpPr>
            <a:spLocks noGrp="1"/>
          </p:cNvSpPr>
          <p:nvPr>
            <p:ph type="title"/>
          </p:nvPr>
        </p:nvSpPr>
        <p:spPr/>
        <p:txBody>
          <a:bodyPr/>
          <a:lstStyle/>
          <a:p>
            <a:r>
              <a:rPr lang="en-US">
                <a:cs typeface="Calibri Light"/>
              </a:rPr>
              <a:t>Neocognition Fukushima 1980</a:t>
            </a:r>
            <a:endParaRPr lang="en-US"/>
          </a:p>
        </p:txBody>
      </p:sp>
      <p:sp>
        <p:nvSpPr>
          <p:cNvPr id="7" name="Content Placeholder 6">
            <a:extLst>
              <a:ext uri="{FF2B5EF4-FFF2-40B4-BE49-F238E27FC236}">
                <a16:creationId xmlns:a16="http://schemas.microsoft.com/office/drawing/2014/main" id="{41BA25B2-84A2-42CF-9765-AD3A54A70C30}"/>
              </a:ext>
            </a:extLst>
          </p:cNvPr>
          <p:cNvSpPr>
            <a:spLocks noGrp="1"/>
          </p:cNvSpPr>
          <p:nvPr>
            <p:ph idx="1"/>
          </p:nvPr>
        </p:nvSpPr>
        <p:spPr>
          <a:xfrm>
            <a:off x="838200" y="1825625"/>
            <a:ext cx="10515600" cy="1684338"/>
          </a:xfrm>
        </p:spPr>
        <p:txBody>
          <a:bodyPr vert="horz" lIns="91440" tIns="45720" rIns="91440" bIns="45720" rtlCol="0" anchor="t">
            <a:normAutofit lnSpcReduction="10000"/>
          </a:bodyPr>
          <a:lstStyle/>
          <a:p>
            <a:r>
              <a:rPr lang="en-US">
                <a:cs typeface="Calibri"/>
              </a:rPr>
              <a:t>Features of increasing complexity are extracted in a hierarchical feed forward neural network</a:t>
            </a:r>
          </a:p>
          <a:p>
            <a:r>
              <a:rPr lang="en-US">
                <a:cs typeface="Calibri"/>
              </a:rPr>
              <a:t>Local features are identified and they are gradually integrated in higher layers</a:t>
            </a:r>
            <a:endParaRPr lang="en-US" dirty="0">
              <a:cs typeface="Calibri"/>
            </a:endParaRPr>
          </a:p>
        </p:txBody>
      </p:sp>
      <p:pic>
        <p:nvPicPr>
          <p:cNvPr id="8" name="Picture 8" descr="A close up of a map&#10;&#10;Description generated with high confidence">
            <a:extLst>
              <a:ext uri="{FF2B5EF4-FFF2-40B4-BE49-F238E27FC236}">
                <a16:creationId xmlns:a16="http://schemas.microsoft.com/office/drawing/2014/main" id="{84C89936-640F-4600-8F03-BA7B9C2E0BD6}"/>
              </a:ext>
            </a:extLst>
          </p:cNvPr>
          <p:cNvPicPr>
            <a:picLocks noChangeAspect="1"/>
          </p:cNvPicPr>
          <p:nvPr/>
        </p:nvPicPr>
        <p:blipFill>
          <a:blip r:embed="rId2"/>
          <a:stretch>
            <a:fillRect/>
          </a:stretch>
        </p:blipFill>
        <p:spPr>
          <a:xfrm>
            <a:off x="3050722" y="3374841"/>
            <a:ext cx="5845628" cy="2435140"/>
          </a:xfrm>
          <a:prstGeom prst="rect">
            <a:avLst/>
          </a:prstGeom>
        </p:spPr>
      </p:pic>
    </p:spTree>
    <p:extLst>
      <p:ext uri="{BB962C8B-B14F-4D97-AF65-F5344CB8AC3E}">
        <p14:creationId xmlns:p14="http://schemas.microsoft.com/office/powerpoint/2010/main" val="1466369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BB3C-3575-4E58-AF5A-3A8933EA8066}"/>
              </a:ext>
            </a:extLst>
          </p:cNvPr>
          <p:cNvSpPr>
            <a:spLocks noGrp="1"/>
          </p:cNvSpPr>
          <p:nvPr>
            <p:ph type="title"/>
          </p:nvPr>
        </p:nvSpPr>
        <p:spPr/>
        <p:txBody>
          <a:bodyPr/>
          <a:lstStyle/>
          <a:p>
            <a:r>
              <a:rPr lang="en-US">
                <a:cs typeface="Calibri Light"/>
              </a:rPr>
              <a:t>LeNet </a:t>
            </a:r>
            <a:endParaRPr lang="en-US"/>
          </a:p>
        </p:txBody>
      </p:sp>
      <p:pic>
        <p:nvPicPr>
          <p:cNvPr id="4" name="Picture 4" descr="A picture containing knife&#10;&#10;Description generated with very high confidence">
            <a:extLst>
              <a:ext uri="{FF2B5EF4-FFF2-40B4-BE49-F238E27FC236}">
                <a16:creationId xmlns:a16="http://schemas.microsoft.com/office/drawing/2014/main" id="{A46B1AAA-F0CA-4026-9BD7-71D4733A8BC4}"/>
              </a:ext>
            </a:extLst>
          </p:cNvPr>
          <p:cNvPicPr>
            <a:picLocks noGrp="1" noChangeAspect="1"/>
          </p:cNvPicPr>
          <p:nvPr>
            <p:ph idx="1"/>
          </p:nvPr>
        </p:nvPicPr>
        <p:blipFill>
          <a:blip r:embed="rId2"/>
          <a:stretch>
            <a:fillRect/>
          </a:stretch>
        </p:blipFill>
        <p:spPr>
          <a:xfrm>
            <a:off x="2343151" y="3319577"/>
            <a:ext cx="7315200" cy="2152650"/>
          </a:xfrm>
        </p:spPr>
      </p:pic>
      <p:sp>
        <p:nvSpPr>
          <p:cNvPr id="6" name="TextBox 5">
            <a:extLst>
              <a:ext uri="{FF2B5EF4-FFF2-40B4-BE49-F238E27FC236}">
                <a16:creationId xmlns:a16="http://schemas.microsoft.com/office/drawing/2014/main" id="{5F0B7DED-2DD1-4432-A145-7B8D41168CD4}"/>
              </a:ext>
            </a:extLst>
          </p:cNvPr>
          <p:cNvSpPr txBox="1"/>
          <p:nvPr/>
        </p:nvSpPr>
        <p:spPr>
          <a:xfrm>
            <a:off x="955221" y="1785257"/>
            <a:ext cx="88936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LeNet is a Convolutional Neural Network used for Digit Recognition</a:t>
            </a:r>
          </a:p>
          <a:p>
            <a:r>
              <a:rPr lang="en-US">
                <a:cs typeface="Calibri"/>
              </a:rPr>
              <a:t>Introduced Convolution and pooling layers</a:t>
            </a:r>
            <a:endParaRPr lang="en-US" dirty="0">
              <a:cs typeface="Calibri"/>
            </a:endParaRPr>
          </a:p>
        </p:txBody>
      </p:sp>
    </p:spTree>
    <p:extLst>
      <p:ext uri="{BB962C8B-B14F-4D97-AF65-F5344CB8AC3E}">
        <p14:creationId xmlns:p14="http://schemas.microsoft.com/office/powerpoint/2010/main" val="219559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6D23-9FD0-46F7-91F8-9293FDBD4FF1}"/>
              </a:ext>
            </a:extLst>
          </p:cNvPr>
          <p:cNvSpPr>
            <a:spLocks noGrp="1"/>
          </p:cNvSpPr>
          <p:nvPr>
            <p:ph type="title"/>
          </p:nvPr>
        </p:nvSpPr>
        <p:spPr/>
        <p:txBody>
          <a:bodyPr/>
          <a:lstStyle/>
          <a:p>
            <a:r>
              <a:rPr lang="en-US">
                <a:cs typeface="Calibri Light"/>
              </a:rPr>
              <a:t>Fully connected vs Convolutional Neural Network</a:t>
            </a:r>
            <a:endParaRPr lang="en-US"/>
          </a:p>
        </p:txBody>
      </p:sp>
      <p:sp>
        <p:nvSpPr>
          <p:cNvPr id="3" name="Content Placeholder 2">
            <a:extLst>
              <a:ext uri="{FF2B5EF4-FFF2-40B4-BE49-F238E27FC236}">
                <a16:creationId xmlns:a16="http://schemas.microsoft.com/office/drawing/2014/main" id="{30D4CC3B-983C-4C8D-913B-923AAAA99F11}"/>
              </a:ext>
            </a:extLst>
          </p:cNvPr>
          <p:cNvSpPr>
            <a:spLocks noGrp="1"/>
          </p:cNvSpPr>
          <p:nvPr>
            <p:ph idx="1"/>
          </p:nvPr>
        </p:nvSpPr>
        <p:spPr/>
        <p:txBody>
          <a:bodyPr vert="horz" lIns="91440" tIns="45720" rIns="91440" bIns="45720" rtlCol="0" anchor="t">
            <a:normAutofit/>
          </a:bodyPr>
          <a:lstStyle/>
          <a:p>
            <a:r>
              <a:rPr lang="en-US" dirty="0">
                <a:cs typeface="Calibri"/>
              </a:rPr>
              <a:t>Sparse Connectivity </a:t>
            </a:r>
          </a:p>
          <a:p>
            <a:pPr lvl="1"/>
            <a:r>
              <a:rPr lang="en-US" dirty="0">
                <a:cs typeface="Calibri"/>
              </a:rPr>
              <a:t>Few local neurons participate in the computation</a:t>
            </a:r>
          </a:p>
          <a:p>
            <a:pPr lvl="1"/>
            <a:r>
              <a:rPr lang="en-US" dirty="0">
                <a:cs typeface="Calibri"/>
              </a:rPr>
              <a:t>As layers get deep, all pixels do interact with each layer</a:t>
            </a:r>
          </a:p>
          <a:p>
            <a:r>
              <a:rPr lang="en-US" dirty="0">
                <a:cs typeface="Calibri"/>
              </a:rPr>
              <a:t>Weight sharing</a:t>
            </a:r>
          </a:p>
          <a:p>
            <a:pPr lvl="1"/>
            <a:r>
              <a:rPr lang="en-US" dirty="0">
                <a:cs typeface="Calibri"/>
              </a:rPr>
              <a:t>Same weights are used in the generation of single feature map</a:t>
            </a:r>
          </a:p>
        </p:txBody>
      </p:sp>
    </p:spTree>
    <p:extLst>
      <p:ext uri="{BB962C8B-B14F-4D97-AF65-F5344CB8AC3E}">
        <p14:creationId xmlns:p14="http://schemas.microsoft.com/office/powerpoint/2010/main" val="410374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D556-A7E1-4E46-A4D8-53AA5C2B8A32}"/>
              </a:ext>
            </a:extLst>
          </p:cNvPr>
          <p:cNvSpPr>
            <a:spLocks noGrp="1"/>
          </p:cNvSpPr>
          <p:nvPr>
            <p:ph type="title"/>
          </p:nvPr>
        </p:nvSpPr>
        <p:spPr>
          <a:xfrm>
            <a:off x="838200" y="253397"/>
            <a:ext cx="10515600" cy="1273233"/>
          </a:xfrm>
        </p:spPr>
        <p:txBody>
          <a:bodyPr>
            <a:normAutofit/>
          </a:bodyPr>
          <a:lstStyle/>
          <a:p>
            <a:r>
              <a:rPr lang="en-US"/>
              <a:t>Agenda</a:t>
            </a:r>
          </a:p>
        </p:txBody>
      </p:sp>
      <p:sp>
        <p:nvSpPr>
          <p:cNvPr id="3" name="Content Placeholder 2">
            <a:extLst>
              <a:ext uri="{FF2B5EF4-FFF2-40B4-BE49-F238E27FC236}">
                <a16:creationId xmlns:a16="http://schemas.microsoft.com/office/drawing/2014/main" id="{697144FB-924F-48BB-8645-2F55C18243CC}"/>
              </a:ext>
            </a:extLst>
          </p:cNvPr>
          <p:cNvSpPr>
            <a:spLocks noGrp="1"/>
          </p:cNvSpPr>
          <p:nvPr>
            <p:ph idx="1"/>
          </p:nvPr>
        </p:nvSpPr>
        <p:spPr>
          <a:xfrm>
            <a:off x="838200" y="1545231"/>
            <a:ext cx="10515600" cy="4626969"/>
          </a:xfrm>
        </p:spPr>
        <p:txBody>
          <a:bodyPr vert="horz" lIns="91440" tIns="45720" rIns="91440" bIns="45720" rtlCol="0" anchor="t">
            <a:normAutofit/>
          </a:bodyPr>
          <a:lstStyle/>
          <a:p>
            <a:r>
              <a:rPr lang="en-US" sz="2200" dirty="0">
                <a:cs typeface="Calibri"/>
              </a:rPr>
              <a:t>Introduction</a:t>
            </a:r>
            <a:endParaRPr lang="en-US" sz="2200" dirty="0"/>
          </a:p>
          <a:p>
            <a:r>
              <a:rPr lang="en-US" sz="2200" dirty="0">
                <a:cs typeface="Calibri"/>
              </a:rPr>
              <a:t>Overview on Neural networks</a:t>
            </a:r>
          </a:p>
          <a:p>
            <a:r>
              <a:rPr lang="en-US" sz="2200" dirty="0">
                <a:cs typeface="Calibri"/>
              </a:rPr>
              <a:t>Image Processing Task</a:t>
            </a:r>
          </a:p>
          <a:p>
            <a:r>
              <a:rPr lang="en-US" sz="2200" dirty="0">
                <a:cs typeface="Calibri"/>
              </a:rPr>
              <a:t>Convolutional Network</a:t>
            </a:r>
          </a:p>
          <a:p>
            <a:r>
              <a:rPr lang="en-US" sz="2200" dirty="0">
                <a:cs typeface="Calibri"/>
              </a:rPr>
              <a:t>State-of-art Networks</a:t>
            </a:r>
          </a:p>
          <a:p>
            <a:r>
              <a:rPr lang="en-US" sz="2200" dirty="0">
                <a:cs typeface="Calibri"/>
              </a:rPr>
              <a:t>Object Detection Frameworks</a:t>
            </a:r>
          </a:p>
          <a:p>
            <a:r>
              <a:rPr lang="en-US" sz="2200" dirty="0">
                <a:cs typeface="Calibri"/>
              </a:rPr>
              <a:t>Overview on Semantic Segmentation</a:t>
            </a:r>
          </a:p>
          <a:p>
            <a:endParaRPr lang="en-US" sz="2200" dirty="0">
              <a:cs typeface="Calibri"/>
            </a:endParaRPr>
          </a:p>
        </p:txBody>
      </p:sp>
    </p:spTree>
    <p:extLst>
      <p:ext uri="{BB962C8B-B14F-4D97-AF65-F5344CB8AC3E}">
        <p14:creationId xmlns:p14="http://schemas.microsoft.com/office/powerpoint/2010/main" val="1464064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39D4-8FCD-4CD3-A42E-AEBFFC5A978C}"/>
              </a:ext>
            </a:extLst>
          </p:cNvPr>
          <p:cNvSpPr>
            <a:spLocks noGrp="1"/>
          </p:cNvSpPr>
          <p:nvPr>
            <p:ph type="title"/>
          </p:nvPr>
        </p:nvSpPr>
        <p:spPr/>
        <p:txBody>
          <a:bodyPr/>
          <a:lstStyle/>
          <a:p>
            <a:r>
              <a:rPr lang="en-US">
                <a:cs typeface="Calibri Light"/>
              </a:rPr>
              <a:t>Convolutional Neural Network </a:t>
            </a:r>
            <a:endParaRPr lang="en-US"/>
          </a:p>
        </p:txBody>
      </p:sp>
      <p:pic>
        <p:nvPicPr>
          <p:cNvPr id="8" name="Picture 8" descr="A picture containing room&#10;&#10;Description generated with very high confidence">
            <a:extLst>
              <a:ext uri="{FF2B5EF4-FFF2-40B4-BE49-F238E27FC236}">
                <a16:creationId xmlns:a16="http://schemas.microsoft.com/office/drawing/2014/main" id="{5994C8FD-9A2D-4692-8279-494DDD3473FA}"/>
              </a:ext>
            </a:extLst>
          </p:cNvPr>
          <p:cNvPicPr>
            <a:picLocks noGrp="1" noChangeAspect="1"/>
          </p:cNvPicPr>
          <p:nvPr>
            <p:ph idx="1"/>
          </p:nvPr>
        </p:nvPicPr>
        <p:blipFill>
          <a:blip r:embed="rId2"/>
          <a:stretch>
            <a:fillRect/>
          </a:stretch>
        </p:blipFill>
        <p:spPr>
          <a:xfrm>
            <a:off x="2047875" y="1910556"/>
            <a:ext cx="8096250" cy="4181475"/>
          </a:xfrm>
        </p:spPr>
      </p:pic>
    </p:spTree>
    <p:extLst>
      <p:ext uri="{BB962C8B-B14F-4D97-AF65-F5344CB8AC3E}">
        <p14:creationId xmlns:p14="http://schemas.microsoft.com/office/powerpoint/2010/main" val="326776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D5C3-333E-439D-8119-0C58E9CEC3D6}"/>
              </a:ext>
            </a:extLst>
          </p:cNvPr>
          <p:cNvSpPr>
            <a:spLocks noGrp="1"/>
          </p:cNvSpPr>
          <p:nvPr>
            <p:ph type="title"/>
          </p:nvPr>
        </p:nvSpPr>
        <p:spPr>
          <a:xfrm>
            <a:off x="429986" y="392339"/>
            <a:ext cx="10515600" cy="1325563"/>
          </a:xfrm>
        </p:spPr>
        <p:txBody>
          <a:bodyPr/>
          <a:lstStyle/>
          <a:p>
            <a:r>
              <a:rPr lang="en-US">
                <a:cs typeface="Calibri Light"/>
              </a:rPr>
              <a:t>Convolution</a:t>
            </a:r>
            <a:endParaRPr lang="en-US"/>
          </a:p>
        </p:txBody>
      </p:sp>
      <p:pic>
        <p:nvPicPr>
          <p:cNvPr id="4" name="Picture 4" descr="A close up of a keyboard&#10;&#10;Description generated with high confidence">
            <a:extLst>
              <a:ext uri="{FF2B5EF4-FFF2-40B4-BE49-F238E27FC236}">
                <a16:creationId xmlns:a16="http://schemas.microsoft.com/office/drawing/2014/main" id="{DBBBBEB0-5FCC-4007-BF19-E7020900680C}"/>
              </a:ext>
            </a:extLst>
          </p:cNvPr>
          <p:cNvPicPr>
            <a:picLocks noGrp="1" noChangeAspect="1"/>
          </p:cNvPicPr>
          <p:nvPr>
            <p:ph idx="1"/>
          </p:nvPr>
        </p:nvPicPr>
        <p:blipFill>
          <a:blip r:embed="rId2"/>
          <a:stretch>
            <a:fillRect/>
          </a:stretch>
        </p:blipFill>
        <p:spPr>
          <a:xfrm>
            <a:off x="429305" y="2288155"/>
            <a:ext cx="5455103" cy="2596242"/>
          </a:xfrm>
        </p:spPr>
      </p:pic>
      <p:pic>
        <p:nvPicPr>
          <p:cNvPr id="6" name="Picture 6" descr="A large white house&#10;&#10;Description generated with very high confidence">
            <a:extLst>
              <a:ext uri="{FF2B5EF4-FFF2-40B4-BE49-F238E27FC236}">
                <a16:creationId xmlns:a16="http://schemas.microsoft.com/office/drawing/2014/main" id="{58194EB0-3DCD-4016-91E0-F2CDA7C397B2}"/>
              </a:ext>
            </a:extLst>
          </p:cNvPr>
          <p:cNvPicPr>
            <a:picLocks noChangeAspect="1"/>
          </p:cNvPicPr>
          <p:nvPr/>
        </p:nvPicPr>
        <p:blipFill>
          <a:blip r:embed="rId3"/>
          <a:stretch>
            <a:fillRect/>
          </a:stretch>
        </p:blipFill>
        <p:spPr>
          <a:xfrm>
            <a:off x="6384472" y="1436453"/>
            <a:ext cx="4294414" cy="1712701"/>
          </a:xfrm>
          <a:prstGeom prst="rect">
            <a:avLst/>
          </a:prstGeom>
        </p:spPr>
      </p:pic>
      <p:pic>
        <p:nvPicPr>
          <p:cNvPr id="8" name="Picture 8" descr="A picture containing photo, white, man, computer&#10;&#10;Description generated with very high confidence">
            <a:extLst>
              <a:ext uri="{FF2B5EF4-FFF2-40B4-BE49-F238E27FC236}">
                <a16:creationId xmlns:a16="http://schemas.microsoft.com/office/drawing/2014/main" id="{C1E01F66-1459-4E82-AC2B-33D13D48EEC3}"/>
              </a:ext>
            </a:extLst>
          </p:cNvPr>
          <p:cNvPicPr>
            <a:picLocks noChangeAspect="1"/>
          </p:cNvPicPr>
          <p:nvPr/>
        </p:nvPicPr>
        <p:blipFill>
          <a:blip r:embed="rId4"/>
          <a:stretch>
            <a:fillRect/>
          </a:stretch>
        </p:blipFill>
        <p:spPr>
          <a:xfrm>
            <a:off x="5785758" y="4244855"/>
            <a:ext cx="5437412" cy="2259932"/>
          </a:xfrm>
          <a:prstGeom prst="rect">
            <a:avLst/>
          </a:prstGeom>
        </p:spPr>
      </p:pic>
    </p:spTree>
    <p:extLst>
      <p:ext uri="{BB962C8B-B14F-4D97-AF65-F5344CB8AC3E}">
        <p14:creationId xmlns:p14="http://schemas.microsoft.com/office/powerpoint/2010/main" val="216726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3F64C833-A168-445C-A47D-BC2287924D35}"/>
              </a:ext>
            </a:extLst>
          </p:cNvPr>
          <p:cNvPicPr>
            <a:picLocks noGrp="1" noChangeAspect="1"/>
          </p:cNvPicPr>
          <p:nvPr>
            <p:ph idx="1"/>
          </p:nvPr>
        </p:nvPicPr>
        <p:blipFill>
          <a:blip r:embed="rId2"/>
          <a:stretch>
            <a:fillRect/>
          </a:stretch>
        </p:blipFill>
        <p:spPr>
          <a:xfrm>
            <a:off x="600754" y="629444"/>
            <a:ext cx="6772275" cy="2552700"/>
          </a:xfrm>
        </p:spPr>
      </p:pic>
      <p:pic>
        <p:nvPicPr>
          <p:cNvPr id="6" name="Picture 6" descr="A screenshot of a cell phone&#10;&#10;Description generated with very high confidence">
            <a:extLst>
              <a:ext uri="{FF2B5EF4-FFF2-40B4-BE49-F238E27FC236}">
                <a16:creationId xmlns:a16="http://schemas.microsoft.com/office/drawing/2014/main" id="{B7DAE7DF-F4D3-4E8F-8266-E912A9B4C946}"/>
              </a:ext>
            </a:extLst>
          </p:cNvPr>
          <p:cNvPicPr>
            <a:picLocks noChangeAspect="1"/>
          </p:cNvPicPr>
          <p:nvPr/>
        </p:nvPicPr>
        <p:blipFill>
          <a:blip r:embed="rId3"/>
          <a:stretch>
            <a:fillRect/>
          </a:stretch>
        </p:blipFill>
        <p:spPr>
          <a:xfrm>
            <a:off x="5227865" y="3874798"/>
            <a:ext cx="6253842" cy="2564616"/>
          </a:xfrm>
          <a:prstGeom prst="rect">
            <a:avLst/>
          </a:prstGeom>
        </p:spPr>
      </p:pic>
    </p:spTree>
    <p:extLst>
      <p:ext uri="{BB962C8B-B14F-4D97-AF65-F5344CB8AC3E}">
        <p14:creationId xmlns:p14="http://schemas.microsoft.com/office/powerpoint/2010/main" val="2406825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44D7-3E69-4735-93BC-1A2D7E35C8A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Convolution Operation</a:t>
            </a:r>
          </a:p>
        </p:txBody>
      </p:sp>
      <p:pic>
        <p:nvPicPr>
          <p:cNvPr id="4" name="Picture 4" descr="A screenshot of a cell phone&#10;&#10;Description generated with very high confidence">
            <a:extLst>
              <a:ext uri="{FF2B5EF4-FFF2-40B4-BE49-F238E27FC236}">
                <a16:creationId xmlns:a16="http://schemas.microsoft.com/office/drawing/2014/main" id="{D5174267-3091-4C8F-9581-AABA79E29A33}"/>
              </a:ext>
            </a:extLst>
          </p:cNvPr>
          <p:cNvPicPr>
            <a:picLocks noGrp="1" noChangeAspect="1"/>
          </p:cNvPicPr>
          <p:nvPr>
            <p:ph idx="1"/>
          </p:nvPr>
        </p:nvPicPr>
        <p:blipFill>
          <a:blip r:embed="rId2"/>
          <a:stretch>
            <a:fillRect/>
          </a:stretch>
        </p:blipFill>
        <p:spPr>
          <a:xfrm>
            <a:off x="4996721" y="625683"/>
            <a:ext cx="6582136" cy="5455380"/>
          </a:xfrm>
          <a:prstGeom prst="rect">
            <a:avLst/>
          </a:prstGeom>
        </p:spPr>
      </p:pic>
    </p:spTree>
    <p:extLst>
      <p:ext uri="{BB962C8B-B14F-4D97-AF65-F5344CB8AC3E}">
        <p14:creationId xmlns:p14="http://schemas.microsoft.com/office/powerpoint/2010/main" val="34290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A780-D076-449A-BF3F-266FFE586CC0}"/>
              </a:ext>
            </a:extLst>
          </p:cNvPr>
          <p:cNvSpPr>
            <a:spLocks noGrp="1"/>
          </p:cNvSpPr>
          <p:nvPr>
            <p:ph type="title"/>
          </p:nvPr>
        </p:nvSpPr>
        <p:spPr/>
        <p:txBody>
          <a:bodyPr/>
          <a:lstStyle/>
          <a:p>
            <a:r>
              <a:rPr lang="en-US">
                <a:cs typeface="Calibri Light"/>
              </a:rPr>
              <a:t>Hyperparameters of Convolution</a:t>
            </a:r>
            <a:endParaRPr lang="en-US"/>
          </a:p>
        </p:txBody>
      </p:sp>
      <p:sp>
        <p:nvSpPr>
          <p:cNvPr id="3" name="Content Placeholder 2">
            <a:extLst>
              <a:ext uri="{FF2B5EF4-FFF2-40B4-BE49-F238E27FC236}">
                <a16:creationId xmlns:a16="http://schemas.microsoft.com/office/drawing/2014/main" id="{09673566-15DF-4F21-83F3-D276027C5F2B}"/>
              </a:ext>
            </a:extLst>
          </p:cNvPr>
          <p:cNvSpPr>
            <a:spLocks noGrp="1"/>
          </p:cNvSpPr>
          <p:nvPr>
            <p:ph idx="1"/>
          </p:nvPr>
        </p:nvSpPr>
        <p:spPr/>
        <p:txBody>
          <a:bodyPr vert="horz" lIns="91440" tIns="45720" rIns="91440" bIns="45720" rtlCol="0" anchor="t">
            <a:normAutofit/>
          </a:bodyPr>
          <a:lstStyle/>
          <a:p>
            <a:r>
              <a:rPr lang="en-US">
                <a:cs typeface="Calibri"/>
              </a:rPr>
              <a:t>Padding</a:t>
            </a:r>
          </a:p>
          <a:p>
            <a:r>
              <a:rPr lang="en-US">
                <a:cs typeface="Calibri"/>
              </a:rPr>
              <a:t>Filter size</a:t>
            </a:r>
            <a:endParaRPr lang="en-US" dirty="0">
              <a:cs typeface="Calibri"/>
            </a:endParaRPr>
          </a:p>
          <a:p>
            <a:r>
              <a:rPr lang="en-US">
                <a:cs typeface="Calibri"/>
              </a:rPr>
              <a:t>Stride </a:t>
            </a:r>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EEDE85BA-2437-4B1B-A422-7A2033D984B9}"/>
              </a:ext>
            </a:extLst>
          </p:cNvPr>
          <p:cNvPicPr>
            <a:picLocks noChangeAspect="1"/>
          </p:cNvPicPr>
          <p:nvPr/>
        </p:nvPicPr>
        <p:blipFill>
          <a:blip r:embed="rId2"/>
          <a:stretch>
            <a:fillRect/>
          </a:stretch>
        </p:blipFill>
        <p:spPr>
          <a:xfrm>
            <a:off x="6030686" y="1527959"/>
            <a:ext cx="4498521" cy="1774619"/>
          </a:xfrm>
          <a:prstGeom prst="rect">
            <a:avLst/>
          </a:prstGeom>
        </p:spPr>
      </p:pic>
      <p:pic>
        <p:nvPicPr>
          <p:cNvPr id="6" name="Picture 6" descr="A screenshot of a social media post&#10;&#10;Description generated with very high confidence">
            <a:extLst>
              <a:ext uri="{FF2B5EF4-FFF2-40B4-BE49-F238E27FC236}">
                <a16:creationId xmlns:a16="http://schemas.microsoft.com/office/drawing/2014/main" id="{E28B7D10-505D-4ABC-9C64-A4905F626DFC}"/>
              </a:ext>
            </a:extLst>
          </p:cNvPr>
          <p:cNvPicPr>
            <a:picLocks noChangeAspect="1"/>
          </p:cNvPicPr>
          <p:nvPr/>
        </p:nvPicPr>
        <p:blipFill>
          <a:blip r:embed="rId3"/>
          <a:stretch>
            <a:fillRect/>
          </a:stretch>
        </p:blipFill>
        <p:spPr>
          <a:xfrm>
            <a:off x="6030686" y="3768049"/>
            <a:ext cx="3981450" cy="1553474"/>
          </a:xfrm>
          <a:prstGeom prst="rect">
            <a:avLst/>
          </a:prstGeom>
        </p:spPr>
      </p:pic>
      <p:pic>
        <p:nvPicPr>
          <p:cNvPr id="8" name="Picture 8" descr="A picture containing clock&#10;&#10;Description generated with very high confidence">
            <a:extLst>
              <a:ext uri="{FF2B5EF4-FFF2-40B4-BE49-F238E27FC236}">
                <a16:creationId xmlns:a16="http://schemas.microsoft.com/office/drawing/2014/main" id="{53321712-3195-495F-A306-8DD0FAD89776}"/>
              </a:ext>
            </a:extLst>
          </p:cNvPr>
          <p:cNvPicPr>
            <a:picLocks noChangeAspect="1"/>
          </p:cNvPicPr>
          <p:nvPr/>
        </p:nvPicPr>
        <p:blipFill>
          <a:blip r:embed="rId4"/>
          <a:stretch>
            <a:fillRect/>
          </a:stretch>
        </p:blipFill>
        <p:spPr>
          <a:xfrm>
            <a:off x="1676400" y="4059146"/>
            <a:ext cx="2743200" cy="481423"/>
          </a:xfrm>
          <a:prstGeom prst="rect">
            <a:avLst/>
          </a:prstGeom>
        </p:spPr>
      </p:pic>
    </p:spTree>
    <p:extLst>
      <p:ext uri="{BB962C8B-B14F-4D97-AF65-F5344CB8AC3E}">
        <p14:creationId xmlns:p14="http://schemas.microsoft.com/office/powerpoint/2010/main" val="2129352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9832-35CB-434A-A8D2-F9DFF3AEA7C7}"/>
              </a:ext>
            </a:extLst>
          </p:cNvPr>
          <p:cNvSpPr>
            <a:spLocks noGrp="1"/>
          </p:cNvSpPr>
          <p:nvPr>
            <p:ph type="title"/>
          </p:nvPr>
        </p:nvSpPr>
        <p:spPr/>
        <p:txBody>
          <a:bodyPr/>
          <a:lstStyle/>
          <a:p>
            <a:r>
              <a:rPr lang="en-US" dirty="0">
                <a:cs typeface="Calibri Light"/>
              </a:rPr>
              <a:t>Pooling</a:t>
            </a:r>
            <a:endParaRPr lang="en-US" dirty="0"/>
          </a:p>
        </p:txBody>
      </p:sp>
      <p:sp>
        <p:nvSpPr>
          <p:cNvPr id="3" name="Content Placeholder 2">
            <a:extLst>
              <a:ext uri="{FF2B5EF4-FFF2-40B4-BE49-F238E27FC236}">
                <a16:creationId xmlns:a16="http://schemas.microsoft.com/office/drawing/2014/main" id="{3975395C-040D-430F-81F1-79C630B85C8C}"/>
              </a:ext>
            </a:extLst>
          </p:cNvPr>
          <p:cNvSpPr>
            <a:spLocks noGrp="1"/>
          </p:cNvSpPr>
          <p:nvPr>
            <p:ph idx="1"/>
          </p:nvPr>
        </p:nvSpPr>
        <p:spPr>
          <a:xfrm>
            <a:off x="838200" y="1825625"/>
            <a:ext cx="10515600" cy="1423654"/>
          </a:xfrm>
        </p:spPr>
        <p:txBody>
          <a:bodyPr vert="horz" lIns="91440" tIns="45720" rIns="91440" bIns="45720" rtlCol="0" anchor="t">
            <a:normAutofit/>
          </a:bodyPr>
          <a:lstStyle/>
          <a:p>
            <a:r>
              <a:rPr lang="en-US" dirty="0">
                <a:cs typeface="Calibri"/>
              </a:rPr>
              <a:t>Reduce the sample (or) feature size which increases the receptive field of the image at higher layers which in turn helps in the identification of higher level features</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5602B8CE-CE3C-49DE-A258-C3F4BD8DA717}"/>
              </a:ext>
            </a:extLst>
          </p:cNvPr>
          <p:cNvPicPr>
            <a:picLocks noChangeAspect="1"/>
          </p:cNvPicPr>
          <p:nvPr/>
        </p:nvPicPr>
        <p:blipFill>
          <a:blip r:embed="rId2"/>
          <a:stretch>
            <a:fillRect/>
          </a:stretch>
        </p:blipFill>
        <p:spPr>
          <a:xfrm>
            <a:off x="3240505" y="3247439"/>
            <a:ext cx="4868778" cy="2582278"/>
          </a:xfrm>
          <a:prstGeom prst="rect">
            <a:avLst/>
          </a:prstGeom>
        </p:spPr>
      </p:pic>
      <p:sp>
        <p:nvSpPr>
          <p:cNvPr id="5" name="TextBox 4">
            <a:extLst>
              <a:ext uri="{FF2B5EF4-FFF2-40B4-BE49-F238E27FC236}">
                <a16:creationId xmlns:a16="http://schemas.microsoft.com/office/drawing/2014/main" id="{1A8DB9FA-C15D-4491-86DF-5115AAE43C20}"/>
              </a:ext>
            </a:extLst>
          </p:cNvPr>
          <p:cNvSpPr txBox="1"/>
          <p:nvPr/>
        </p:nvSpPr>
        <p:spPr>
          <a:xfrm>
            <a:off x="9092293" y="3132364"/>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Hyperparameters:</a:t>
            </a:r>
          </a:p>
          <a:p>
            <a:pPr algn="l"/>
            <a:r>
              <a:rPr lang="en-US">
                <a:cs typeface="Calibri"/>
              </a:rPr>
              <a:t>Stride</a:t>
            </a:r>
          </a:p>
          <a:p>
            <a:r>
              <a:rPr lang="en-US">
                <a:cs typeface="Calibri"/>
              </a:rPr>
              <a:t>Filter size</a:t>
            </a:r>
            <a:endParaRPr lang="en-US" dirty="0">
              <a:cs typeface="Calibri"/>
            </a:endParaRPr>
          </a:p>
        </p:txBody>
      </p:sp>
    </p:spTree>
    <p:extLst>
      <p:ext uri="{BB962C8B-B14F-4D97-AF65-F5344CB8AC3E}">
        <p14:creationId xmlns:p14="http://schemas.microsoft.com/office/powerpoint/2010/main" val="3308493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text on a white background&#10;&#10;Description generated with high confidence">
            <a:extLst>
              <a:ext uri="{FF2B5EF4-FFF2-40B4-BE49-F238E27FC236}">
                <a16:creationId xmlns:a16="http://schemas.microsoft.com/office/drawing/2014/main" id="{2AE821ED-695A-4382-A621-0B6C4AD7D662}"/>
              </a:ext>
            </a:extLst>
          </p:cNvPr>
          <p:cNvPicPr>
            <a:picLocks noChangeAspect="1"/>
          </p:cNvPicPr>
          <p:nvPr/>
        </p:nvPicPr>
        <p:blipFill>
          <a:blip r:embed="rId2"/>
          <a:stretch>
            <a:fillRect/>
          </a:stretch>
        </p:blipFill>
        <p:spPr>
          <a:xfrm>
            <a:off x="901032" y="821740"/>
            <a:ext cx="5804568" cy="2500728"/>
          </a:xfrm>
          <a:prstGeom prst="rect">
            <a:avLst/>
          </a:prstGeom>
        </p:spPr>
      </p:pic>
      <p:pic>
        <p:nvPicPr>
          <p:cNvPr id="6" name="Picture 6" descr="A close up of text on a white background&#10;&#10;Description generated with very high confidence">
            <a:extLst>
              <a:ext uri="{FF2B5EF4-FFF2-40B4-BE49-F238E27FC236}">
                <a16:creationId xmlns:a16="http://schemas.microsoft.com/office/drawing/2014/main" id="{773235FB-184E-4CA4-AE12-2988312AE940}"/>
              </a:ext>
            </a:extLst>
          </p:cNvPr>
          <p:cNvPicPr>
            <a:picLocks noChangeAspect="1"/>
          </p:cNvPicPr>
          <p:nvPr/>
        </p:nvPicPr>
        <p:blipFill>
          <a:blip r:embed="rId3"/>
          <a:stretch>
            <a:fillRect/>
          </a:stretch>
        </p:blipFill>
        <p:spPr>
          <a:xfrm>
            <a:off x="5767137" y="3560073"/>
            <a:ext cx="5898147" cy="2545221"/>
          </a:xfrm>
          <a:prstGeom prst="rect">
            <a:avLst/>
          </a:prstGeom>
        </p:spPr>
      </p:pic>
      <p:sp>
        <p:nvSpPr>
          <p:cNvPr id="8" name="TextBox 7">
            <a:extLst>
              <a:ext uri="{FF2B5EF4-FFF2-40B4-BE49-F238E27FC236}">
                <a16:creationId xmlns:a16="http://schemas.microsoft.com/office/drawing/2014/main" id="{699B65E2-0992-4A46-A610-0007247B237E}"/>
              </a:ext>
            </a:extLst>
          </p:cNvPr>
          <p:cNvSpPr txBox="1"/>
          <p:nvPr/>
        </p:nvSpPr>
        <p:spPr>
          <a:xfrm>
            <a:off x="6760369" y="2676524"/>
            <a:ext cx="3886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Increase in receptive field at the higher layers with the help of pooling</a:t>
            </a:r>
            <a:endParaRPr lang="en-US" dirty="0">
              <a:cs typeface="Calibri"/>
            </a:endParaRPr>
          </a:p>
        </p:txBody>
      </p:sp>
    </p:spTree>
    <p:extLst>
      <p:ext uri="{BB962C8B-B14F-4D97-AF65-F5344CB8AC3E}">
        <p14:creationId xmlns:p14="http://schemas.microsoft.com/office/powerpoint/2010/main" val="2614289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7975-5058-4380-A61F-D127C07F42CC}"/>
              </a:ext>
            </a:extLst>
          </p:cNvPr>
          <p:cNvSpPr>
            <a:spLocks noGrp="1"/>
          </p:cNvSpPr>
          <p:nvPr>
            <p:ph type="title"/>
          </p:nvPr>
        </p:nvSpPr>
        <p:spPr/>
        <p:txBody>
          <a:bodyPr/>
          <a:lstStyle/>
          <a:p>
            <a:r>
              <a:rPr lang="en-US">
                <a:cs typeface="Calibri Light"/>
              </a:rPr>
              <a:t>ReLU</a:t>
            </a:r>
            <a:endParaRPr lang="en-US"/>
          </a:p>
        </p:txBody>
      </p:sp>
      <p:pic>
        <p:nvPicPr>
          <p:cNvPr id="4" name="Picture 4" descr="A star in the background&#10;&#10;Description generated with high confidence">
            <a:extLst>
              <a:ext uri="{FF2B5EF4-FFF2-40B4-BE49-F238E27FC236}">
                <a16:creationId xmlns:a16="http://schemas.microsoft.com/office/drawing/2014/main" id="{3B562B08-64DC-4AE8-A416-27A2235E8E29}"/>
              </a:ext>
            </a:extLst>
          </p:cNvPr>
          <p:cNvPicPr>
            <a:picLocks noGrp="1" noChangeAspect="1"/>
          </p:cNvPicPr>
          <p:nvPr>
            <p:ph idx="1"/>
          </p:nvPr>
        </p:nvPicPr>
        <p:blipFill>
          <a:blip r:embed="rId2"/>
          <a:stretch>
            <a:fillRect/>
          </a:stretch>
        </p:blipFill>
        <p:spPr>
          <a:xfrm>
            <a:off x="5753619" y="1689554"/>
            <a:ext cx="6086797" cy="4351338"/>
          </a:xfrm>
        </p:spPr>
      </p:pic>
      <p:sp>
        <p:nvSpPr>
          <p:cNvPr id="6" name="TextBox 5">
            <a:extLst>
              <a:ext uri="{FF2B5EF4-FFF2-40B4-BE49-F238E27FC236}">
                <a16:creationId xmlns:a16="http://schemas.microsoft.com/office/drawing/2014/main" id="{7729B638-D7E5-4126-8BD4-D66D459D0A62}"/>
              </a:ext>
            </a:extLst>
          </p:cNvPr>
          <p:cNvSpPr txBox="1"/>
          <p:nvPr/>
        </p:nvSpPr>
        <p:spPr>
          <a:xfrm>
            <a:off x="723900" y="1934936"/>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SIgmoid Function will get saturated when its either </a:t>
            </a:r>
            <a:r>
              <a:rPr lang="en-US"/>
              <a:t>close to zero (or) one</a:t>
            </a:r>
          </a:p>
          <a:p>
            <a:endParaRPr lang="en-US" dirty="0">
              <a:cs typeface="Calibri"/>
            </a:endParaRPr>
          </a:p>
          <a:p>
            <a:endParaRPr lang="en-US" dirty="0">
              <a:cs typeface="Calibri"/>
            </a:endParaRPr>
          </a:p>
          <a:p>
            <a:r>
              <a:rPr lang="en-US">
                <a:cs typeface="Calibri"/>
              </a:rPr>
              <a:t>Faster and computationally efficient</a:t>
            </a:r>
            <a:endParaRPr lang="en-US" dirty="0">
              <a:cs typeface="Calibri"/>
            </a:endParaRPr>
          </a:p>
        </p:txBody>
      </p:sp>
    </p:spTree>
    <p:extLst>
      <p:ext uri="{BB962C8B-B14F-4D97-AF65-F5344CB8AC3E}">
        <p14:creationId xmlns:p14="http://schemas.microsoft.com/office/powerpoint/2010/main" val="33647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C2D4-D27F-4629-B927-3C10901E5416}"/>
              </a:ext>
            </a:extLst>
          </p:cNvPr>
          <p:cNvSpPr>
            <a:spLocks noGrp="1"/>
          </p:cNvSpPr>
          <p:nvPr>
            <p:ph type="title"/>
          </p:nvPr>
        </p:nvSpPr>
        <p:spPr/>
        <p:txBody>
          <a:bodyPr/>
          <a:lstStyle/>
          <a:p>
            <a:r>
              <a:rPr lang="en-US" dirty="0">
                <a:cs typeface="Calibri Light"/>
              </a:rPr>
              <a:t>Convolution Layer and Densely Connected Layer</a:t>
            </a:r>
            <a:endParaRPr lang="en-US" dirty="0"/>
          </a:p>
        </p:txBody>
      </p:sp>
      <p:sp>
        <p:nvSpPr>
          <p:cNvPr id="3" name="Content Placeholder 2">
            <a:extLst>
              <a:ext uri="{FF2B5EF4-FFF2-40B4-BE49-F238E27FC236}">
                <a16:creationId xmlns:a16="http://schemas.microsoft.com/office/drawing/2014/main" id="{22F0F190-A23E-4306-B7E9-3966459CBF3F}"/>
              </a:ext>
            </a:extLst>
          </p:cNvPr>
          <p:cNvSpPr>
            <a:spLocks noGrp="1"/>
          </p:cNvSpPr>
          <p:nvPr>
            <p:ph idx="1"/>
          </p:nvPr>
        </p:nvSpPr>
        <p:spPr>
          <a:xfrm>
            <a:off x="838200" y="1825625"/>
            <a:ext cx="9384507" cy="1636714"/>
          </a:xfrm>
        </p:spPr>
        <p:txBody>
          <a:bodyPr vert="horz" lIns="91440" tIns="45720" rIns="91440" bIns="45720" rtlCol="0" anchor="t">
            <a:normAutofit/>
          </a:bodyPr>
          <a:lstStyle/>
          <a:p>
            <a:r>
              <a:rPr lang="en-US" dirty="0">
                <a:ea typeface="+mn-lt"/>
                <a:cs typeface="+mn-lt"/>
              </a:rPr>
              <a:t>dense layers learn global patterns in their input feature space</a:t>
            </a:r>
          </a:p>
          <a:p>
            <a:r>
              <a:rPr lang="en-US" dirty="0">
                <a:ea typeface="+mn-lt"/>
                <a:cs typeface="+mn-lt"/>
              </a:rPr>
              <a:t>convolution layers learn local patterns</a:t>
            </a:r>
          </a:p>
          <a:p>
            <a:r>
              <a:rPr lang="en-US" dirty="0">
                <a:cs typeface="Calibri"/>
              </a:rPr>
              <a:t>pool layers reduce spatial size of the input feature map</a:t>
            </a:r>
          </a:p>
        </p:txBody>
      </p:sp>
    </p:spTree>
    <p:extLst>
      <p:ext uri="{BB962C8B-B14F-4D97-AF65-F5344CB8AC3E}">
        <p14:creationId xmlns:p14="http://schemas.microsoft.com/office/powerpoint/2010/main" val="1416485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2923-0675-4CEF-B609-9130C5BE2A07}"/>
              </a:ext>
            </a:extLst>
          </p:cNvPr>
          <p:cNvSpPr>
            <a:spLocks noGrp="1"/>
          </p:cNvSpPr>
          <p:nvPr>
            <p:ph type="title"/>
          </p:nvPr>
        </p:nvSpPr>
        <p:spPr/>
        <p:txBody>
          <a:bodyPr/>
          <a:lstStyle/>
          <a:p>
            <a:r>
              <a:rPr lang="en-US" dirty="0">
                <a:cs typeface="Calibri Light"/>
              </a:rPr>
              <a:t>Alex Net(2012) Error rate : 15.6%</a:t>
            </a:r>
            <a:endParaRPr lang="en-US" dirty="0" err="1"/>
          </a:p>
        </p:txBody>
      </p:sp>
      <p:pic>
        <p:nvPicPr>
          <p:cNvPr id="9" name="Picture 9" descr="A close up of a map&#10;&#10;Description generated with high confidence">
            <a:extLst>
              <a:ext uri="{FF2B5EF4-FFF2-40B4-BE49-F238E27FC236}">
                <a16:creationId xmlns:a16="http://schemas.microsoft.com/office/drawing/2014/main" id="{EFB25C71-00BC-4CE6-B0DB-67FC750D0DA5}"/>
              </a:ext>
            </a:extLst>
          </p:cNvPr>
          <p:cNvPicPr>
            <a:picLocks noGrp="1" noChangeAspect="1"/>
          </p:cNvPicPr>
          <p:nvPr>
            <p:ph idx="1"/>
          </p:nvPr>
        </p:nvPicPr>
        <p:blipFill>
          <a:blip r:embed="rId2"/>
          <a:stretch>
            <a:fillRect/>
          </a:stretch>
        </p:blipFill>
        <p:spPr>
          <a:xfrm>
            <a:off x="4375150" y="1783027"/>
            <a:ext cx="7048500" cy="3657600"/>
          </a:xfrm>
        </p:spPr>
      </p:pic>
      <p:sp>
        <p:nvSpPr>
          <p:cNvPr id="12" name="TextBox 11">
            <a:extLst>
              <a:ext uri="{FF2B5EF4-FFF2-40B4-BE49-F238E27FC236}">
                <a16:creationId xmlns:a16="http://schemas.microsoft.com/office/drawing/2014/main" id="{F8C06584-C89E-441B-9FB1-613ED8AE5F36}"/>
              </a:ext>
            </a:extLst>
          </p:cNvPr>
          <p:cNvSpPr txBox="1"/>
          <p:nvPr/>
        </p:nvSpPr>
        <p:spPr>
          <a:xfrm>
            <a:off x="693208" y="1929342"/>
            <a:ext cx="35306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In the year 2012, Alex Krizhevsky with Hinton  used CNN architecture for task of Image Classification in ILSVRC</a:t>
            </a:r>
          </a:p>
          <a:p>
            <a:endParaRPr lang="en-US" dirty="0">
              <a:cs typeface="Calibri"/>
            </a:endParaRPr>
          </a:p>
          <a:p>
            <a:pPr marL="285750" indent="-285750">
              <a:buFont typeface="Arial"/>
              <a:buChar char="•"/>
            </a:pPr>
            <a:r>
              <a:rPr lang="en-US" dirty="0">
                <a:cs typeface="Calibri"/>
              </a:rPr>
              <a:t>They achieved an error rate of 15.6% which was an astounding improvement over ML counterparts which had registered an error rate of 26% </a:t>
            </a:r>
          </a:p>
        </p:txBody>
      </p:sp>
    </p:spTree>
    <p:extLst>
      <p:ext uri="{BB962C8B-B14F-4D97-AF65-F5344CB8AC3E}">
        <p14:creationId xmlns:p14="http://schemas.microsoft.com/office/powerpoint/2010/main" val="196709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5FEE-BFCF-416D-B196-FAD6E6077C73}"/>
              </a:ext>
            </a:extLst>
          </p:cNvPr>
          <p:cNvSpPr>
            <a:spLocks noGrp="1"/>
          </p:cNvSpPr>
          <p:nvPr>
            <p:ph type="title"/>
          </p:nvPr>
        </p:nvSpPr>
        <p:spPr/>
        <p:txBody>
          <a:bodyPr/>
          <a:lstStyle/>
          <a:p>
            <a:r>
              <a:rPr lang="en-US">
                <a:cs typeface="Calibri Light"/>
              </a:rPr>
              <a:t>AI / ML/ DL</a:t>
            </a:r>
            <a:endParaRPr lang="en-US"/>
          </a:p>
        </p:txBody>
      </p:sp>
      <p:sp>
        <p:nvSpPr>
          <p:cNvPr id="3" name="Content Placeholder 2">
            <a:extLst>
              <a:ext uri="{FF2B5EF4-FFF2-40B4-BE49-F238E27FC236}">
                <a16:creationId xmlns:a16="http://schemas.microsoft.com/office/drawing/2014/main" id="{58952662-1AC2-450C-A6E5-31825445708C}"/>
              </a:ext>
            </a:extLst>
          </p:cNvPr>
          <p:cNvSpPr>
            <a:spLocks noGrp="1"/>
          </p:cNvSpPr>
          <p:nvPr>
            <p:ph idx="1"/>
          </p:nvPr>
        </p:nvSpPr>
        <p:spPr/>
        <p:txBody>
          <a:bodyPr vert="horz" lIns="91440" tIns="45720" rIns="91440" bIns="45720" rtlCol="0" anchor="t">
            <a:normAutofit/>
          </a:bodyPr>
          <a:lstStyle/>
          <a:p>
            <a:r>
              <a:rPr lang="en-US">
                <a:cs typeface="Calibri"/>
              </a:rPr>
              <a:t>Learning , Reasoning and Perception</a:t>
            </a:r>
            <a:endParaRPr lang="en-US"/>
          </a:p>
        </p:txBody>
      </p:sp>
      <p:pic>
        <p:nvPicPr>
          <p:cNvPr id="4" name="Picture 4" descr="A close up of a logo&#10;&#10;Description generated with very high confidence">
            <a:extLst>
              <a:ext uri="{FF2B5EF4-FFF2-40B4-BE49-F238E27FC236}">
                <a16:creationId xmlns:a16="http://schemas.microsoft.com/office/drawing/2014/main" id="{B2635A81-EAF0-4234-9795-53914E6C1CF4}"/>
              </a:ext>
            </a:extLst>
          </p:cNvPr>
          <p:cNvPicPr>
            <a:picLocks noChangeAspect="1"/>
          </p:cNvPicPr>
          <p:nvPr/>
        </p:nvPicPr>
        <p:blipFill>
          <a:blip r:embed="rId2"/>
          <a:stretch>
            <a:fillRect/>
          </a:stretch>
        </p:blipFill>
        <p:spPr>
          <a:xfrm>
            <a:off x="3200400" y="2435421"/>
            <a:ext cx="8177841" cy="3468023"/>
          </a:xfrm>
          <a:prstGeom prst="rect">
            <a:avLst/>
          </a:prstGeom>
        </p:spPr>
      </p:pic>
    </p:spTree>
    <p:extLst>
      <p:ext uri="{BB962C8B-B14F-4D97-AF65-F5344CB8AC3E}">
        <p14:creationId xmlns:p14="http://schemas.microsoft.com/office/powerpoint/2010/main" val="19156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238D-20F9-4B4E-9279-F696CBD6F0E9}"/>
              </a:ext>
            </a:extLst>
          </p:cNvPr>
          <p:cNvSpPr>
            <a:spLocks noGrp="1"/>
          </p:cNvSpPr>
          <p:nvPr>
            <p:ph type="title"/>
          </p:nvPr>
        </p:nvSpPr>
        <p:spPr/>
        <p:txBody>
          <a:bodyPr/>
          <a:lstStyle/>
          <a:p>
            <a:r>
              <a:rPr lang="en-US" dirty="0">
                <a:cs typeface="Calibri Light"/>
              </a:rPr>
              <a:t>What made </a:t>
            </a:r>
            <a:r>
              <a:rPr lang="en-US" dirty="0" err="1">
                <a:cs typeface="Calibri Light"/>
              </a:rPr>
              <a:t>AlexNet</a:t>
            </a:r>
            <a:r>
              <a:rPr lang="en-US" dirty="0">
                <a:cs typeface="Calibri Light"/>
              </a:rPr>
              <a:t> to work on large scale dataset?</a:t>
            </a:r>
            <a:endParaRPr lang="en-US" dirty="0" err="1"/>
          </a:p>
        </p:txBody>
      </p:sp>
      <p:sp>
        <p:nvSpPr>
          <p:cNvPr id="3" name="Content Placeholder 2">
            <a:extLst>
              <a:ext uri="{FF2B5EF4-FFF2-40B4-BE49-F238E27FC236}">
                <a16:creationId xmlns:a16="http://schemas.microsoft.com/office/drawing/2014/main" id="{023FB277-EB3A-40D8-A783-F207E17A52EB}"/>
              </a:ext>
            </a:extLst>
          </p:cNvPr>
          <p:cNvSpPr>
            <a:spLocks noGrp="1"/>
          </p:cNvSpPr>
          <p:nvPr>
            <p:ph idx="1"/>
          </p:nvPr>
        </p:nvSpPr>
        <p:spPr/>
        <p:txBody>
          <a:bodyPr vert="horz" lIns="91440" tIns="45720" rIns="91440" bIns="45720" rtlCol="0" anchor="t">
            <a:normAutofit/>
          </a:bodyPr>
          <a:lstStyle/>
          <a:p>
            <a:r>
              <a:rPr lang="en-US" dirty="0">
                <a:cs typeface="Calibri"/>
              </a:rPr>
              <a:t>ReLU for non-linearity</a:t>
            </a:r>
            <a:endParaRPr lang="en-US" dirty="0"/>
          </a:p>
          <a:p>
            <a:r>
              <a:rPr lang="en-US" dirty="0">
                <a:cs typeface="Calibri"/>
              </a:rPr>
              <a:t>Data Augmentation </a:t>
            </a:r>
          </a:p>
          <a:p>
            <a:r>
              <a:rPr lang="en-US" dirty="0">
                <a:cs typeface="Calibri"/>
              </a:rPr>
              <a:t>Dropout Layers to avoid the problem of overfitting</a:t>
            </a:r>
          </a:p>
          <a:p>
            <a:endParaRPr lang="en-US" dirty="0">
              <a:cs typeface="Calibri"/>
            </a:endParaRPr>
          </a:p>
          <a:p>
            <a:endParaRPr lang="en-US" dirty="0">
              <a:cs typeface="Calibri"/>
            </a:endParaRPr>
          </a:p>
        </p:txBody>
      </p:sp>
      <p:pic>
        <p:nvPicPr>
          <p:cNvPr id="4" name="Picture 4" descr="A close up of a piece of paper&#10;&#10;Description generated with high confidence">
            <a:extLst>
              <a:ext uri="{FF2B5EF4-FFF2-40B4-BE49-F238E27FC236}">
                <a16:creationId xmlns:a16="http://schemas.microsoft.com/office/drawing/2014/main" id="{099BEAEB-010C-49CD-A094-8CF51B54C09D}"/>
              </a:ext>
            </a:extLst>
          </p:cNvPr>
          <p:cNvPicPr>
            <a:picLocks noChangeAspect="1"/>
          </p:cNvPicPr>
          <p:nvPr/>
        </p:nvPicPr>
        <p:blipFill>
          <a:blip r:embed="rId3"/>
          <a:stretch>
            <a:fillRect/>
          </a:stretch>
        </p:blipFill>
        <p:spPr>
          <a:xfrm>
            <a:off x="838200" y="3712369"/>
            <a:ext cx="2419350" cy="1885950"/>
          </a:xfrm>
          <a:prstGeom prst="rect">
            <a:avLst/>
          </a:prstGeom>
        </p:spPr>
      </p:pic>
      <p:pic>
        <p:nvPicPr>
          <p:cNvPr id="6" name="Picture 6">
            <a:extLst>
              <a:ext uri="{FF2B5EF4-FFF2-40B4-BE49-F238E27FC236}">
                <a16:creationId xmlns:a16="http://schemas.microsoft.com/office/drawing/2014/main" id="{4A2BBB83-6A1F-4F8C-A1E6-FA26691805A5}"/>
              </a:ext>
            </a:extLst>
          </p:cNvPr>
          <p:cNvPicPr>
            <a:picLocks noChangeAspect="1"/>
          </p:cNvPicPr>
          <p:nvPr/>
        </p:nvPicPr>
        <p:blipFill>
          <a:blip r:embed="rId4"/>
          <a:stretch>
            <a:fillRect/>
          </a:stretch>
        </p:blipFill>
        <p:spPr>
          <a:xfrm>
            <a:off x="3736182" y="3770334"/>
            <a:ext cx="3588543" cy="2031956"/>
          </a:xfrm>
          <a:prstGeom prst="rect">
            <a:avLst/>
          </a:prstGeom>
        </p:spPr>
      </p:pic>
      <p:pic>
        <p:nvPicPr>
          <p:cNvPr id="8" name="Picture 8" descr="A picture containing drawing&#10;&#10;Description generated with very high confidence">
            <a:extLst>
              <a:ext uri="{FF2B5EF4-FFF2-40B4-BE49-F238E27FC236}">
                <a16:creationId xmlns:a16="http://schemas.microsoft.com/office/drawing/2014/main" id="{FDA417F8-5875-4831-B861-10EF63AD514C}"/>
              </a:ext>
            </a:extLst>
          </p:cNvPr>
          <p:cNvPicPr>
            <a:picLocks noChangeAspect="1"/>
          </p:cNvPicPr>
          <p:nvPr/>
        </p:nvPicPr>
        <p:blipFill>
          <a:blip r:embed="rId5"/>
          <a:stretch>
            <a:fillRect/>
          </a:stretch>
        </p:blipFill>
        <p:spPr>
          <a:xfrm>
            <a:off x="7665244" y="3711919"/>
            <a:ext cx="3802856" cy="1886848"/>
          </a:xfrm>
          <a:prstGeom prst="rect">
            <a:avLst/>
          </a:prstGeom>
        </p:spPr>
      </p:pic>
    </p:spTree>
    <p:extLst>
      <p:ext uri="{BB962C8B-B14F-4D97-AF65-F5344CB8AC3E}">
        <p14:creationId xmlns:p14="http://schemas.microsoft.com/office/powerpoint/2010/main" val="232083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F3BB-5A0A-4F35-AD2A-EA781B5A1238}"/>
              </a:ext>
            </a:extLst>
          </p:cNvPr>
          <p:cNvSpPr>
            <a:spLocks noGrp="1"/>
          </p:cNvSpPr>
          <p:nvPr>
            <p:ph type="title"/>
          </p:nvPr>
        </p:nvSpPr>
        <p:spPr/>
        <p:txBody>
          <a:bodyPr/>
          <a:lstStyle/>
          <a:p>
            <a:r>
              <a:rPr lang="en-US" dirty="0" err="1">
                <a:cs typeface="Calibri Light"/>
              </a:rPr>
              <a:t>ZFNet</a:t>
            </a:r>
            <a:r>
              <a:rPr lang="en-US" dirty="0">
                <a:cs typeface="Calibri Light"/>
              </a:rPr>
              <a:t>(2013) Error rate : 11.7%</a:t>
            </a:r>
            <a:endParaRPr lang="en-US" dirty="0"/>
          </a:p>
        </p:txBody>
      </p:sp>
      <p:sp>
        <p:nvSpPr>
          <p:cNvPr id="3" name="Content Placeholder 2">
            <a:extLst>
              <a:ext uri="{FF2B5EF4-FFF2-40B4-BE49-F238E27FC236}">
                <a16:creationId xmlns:a16="http://schemas.microsoft.com/office/drawing/2014/main" id="{FAFAA5A5-9B25-41B8-9C0E-26824A4600C0}"/>
              </a:ext>
            </a:extLst>
          </p:cNvPr>
          <p:cNvSpPr>
            <a:spLocks noGrp="1"/>
          </p:cNvSpPr>
          <p:nvPr>
            <p:ph idx="1"/>
          </p:nvPr>
        </p:nvSpPr>
        <p:spPr/>
        <p:txBody>
          <a:bodyPr vert="horz" lIns="91440" tIns="45720" rIns="91440" bIns="45720" rtlCol="0" anchor="t">
            <a:normAutofit/>
          </a:bodyPr>
          <a:lstStyle/>
          <a:p>
            <a:r>
              <a:rPr lang="en-US" dirty="0">
                <a:ea typeface="+mn-lt"/>
                <a:cs typeface="+mn-lt"/>
              </a:rPr>
              <a:t>Visualizing and Understanding Convolutional Neural Networks</a:t>
            </a:r>
            <a:endParaRPr lang="en-US" dirty="0"/>
          </a:p>
        </p:txBody>
      </p:sp>
      <p:pic>
        <p:nvPicPr>
          <p:cNvPr id="4" name="Picture 4" descr="A picture containing clock&#10;&#10;Description generated with very high confidence">
            <a:extLst>
              <a:ext uri="{FF2B5EF4-FFF2-40B4-BE49-F238E27FC236}">
                <a16:creationId xmlns:a16="http://schemas.microsoft.com/office/drawing/2014/main" id="{C7E8C3D9-BC87-433B-BE97-DA2DE7E80374}"/>
              </a:ext>
            </a:extLst>
          </p:cNvPr>
          <p:cNvPicPr>
            <a:picLocks noChangeAspect="1"/>
          </p:cNvPicPr>
          <p:nvPr/>
        </p:nvPicPr>
        <p:blipFill>
          <a:blip r:embed="rId2"/>
          <a:stretch>
            <a:fillRect/>
          </a:stretch>
        </p:blipFill>
        <p:spPr>
          <a:xfrm>
            <a:off x="4307681" y="2283040"/>
            <a:ext cx="7196137" cy="3149170"/>
          </a:xfrm>
          <a:prstGeom prst="rect">
            <a:avLst/>
          </a:prstGeom>
        </p:spPr>
      </p:pic>
      <p:sp>
        <p:nvSpPr>
          <p:cNvPr id="11" name="TextBox 10">
            <a:extLst>
              <a:ext uri="{FF2B5EF4-FFF2-40B4-BE49-F238E27FC236}">
                <a16:creationId xmlns:a16="http://schemas.microsoft.com/office/drawing/2014/main" id="{B89BF3FD-3574-40BE-86F4-64FE3FF4A579}"/>
              </a:ext>
            </a:extLst>
          </p:cNvPr>
          <p:cNvSpPr txBox="1"/>
          <p:nvPr/>
        </p:nvSpPr>
        <p:spPr>
          <a:xfrm>
            <a:off x="502708" y="2643717"/>
            <a:ext cx="35306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Used a smaller filter size in first layer of conv</a:t>
            </a:r>
          </a:p>
          <a:p>
            <a:endParaRPr lang="en-US" dirty="0">
              <a:cs typeface="Calibri"/>
            </a:endParaRPr>
          </a:p>
          <a:p>
            <a:pPr marL="285750" indent="-285750">
              <a:buFont typeface="Arial"/>
              <a:buChar char="•"/>
            </a:pPr>
            <a:r>
              <a:rPr lang="en-US" dirty="0">
                <a:cs typeface="Calibri"/>
              </a:rPr>
              <a:t>Number of filters are increased as the network grows</a:t>
            </a:r>
          </a:p>
          <a:p>
            <a:pPr marL="285750" indent="-285750">
              <a:buFont typeface="Arial"/>
              <a:buChar char="•"/>
            </a:pPr>
            <a:endParaRPr lang="en-US" dirty="0">
              <a:cs typeface="Calibri"/>
            </a:endParaRPr>
          </a:p>
          <a:p>
            <a:pPr marL="285750" indent="-285750">
              <a:buFont typeface="Arial"/>
              <a:buChar char="•"/>
            </a:pPr>
            <a:r>
              <a:rPr lang="en-US" dirty="0">
                <a:cs typeface="Calibri"/>
              </a:rPr>
              <a:t>Used Deconvolutional network to map the features to pixels</a:t>
            </a:r>
          </a:p>
          <a:p>
            <a:pPr marL="285750" indent="-285750">
              <a:buFont typeface="Arial"/>
              <a:buChar char="•"/>
            </a:pPr>
            <a:endParaRPr lang="en-US" dirty="0">
              <a:cs typeface="Calibri"/>
            </a:endParaRPr>
          </a:p>
          <a:p>
            <a:pPr marL="285750" indent="-285750">
              <a:buFont typeface="Arial"/>
              <a:buChar char="•"/>
            </a:pPr>
            <a:endParaRPr lang="en-US" dirty="0">
              <a:cs typeface="Calibri"/>
            </a:endParaRPr>
          </a:p>
        </p:txBody>
      </p:sp>
    </p:spTree>
    <p:extLst>
      <p:ext uri="{BB962C8B-B14F-4D97-AF65-F5344CB8AC3E}">
        <p14:creationId xmlns:p14="http://schemas.microsoft.com/office/powerpoint/2010/main" val="202481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0D62B771-C31B-40E8-A2CE-B9C09714F622}"/>
              </a:ext>
            </a:extLst>
          </p:cNvPr>
          <p:cNvPicPr>
            <a:picLocks noGrp="1" noChangeAspect="1"/>
          </p:cNvPicPr>
          <p:nvPr>
            <p:ph idx="1"/>
          </p:nvPr>
        </p:nvPicPr>
        <p:blipFill>
          <a:blip r:embed="rId2"/>
          <a:stretch>
            <a:fillRect/>
          </a:stretch>
        </p:blipFill>
        <p:spPr>
          <a:xfrm>
            <a:off x="740634" y="1230311"/>
            <a:ext cx="5352920" cy="5410995"/>
          </a:xfrm>
        </p:spPr>
      </p:pic>
      <p:sp>
        <p:nvSpPr>
          <p:cNvPr id="11" name="Title 1">
            <a:extLst>
              <a:ext uri="{FF2B5EF4-FFF2-40B4-BE49-F238E27FC236}">
                <a16:creationId xmlns:a16="http://schemas.microsoft.com/office/drawing/2014/main" id="{6E77738D-C622-40FA-AF58-1F55400D0B4F}"/>
              </a:ext>
            </a:extLst>
          </p:cNvPr>
          <p:cNvSpPr>
            <a:spLocks noGrp="1"/>
          </p:cNvSpPr>
          <p:nvPr>
            <p:ph type="title"/>
          </p:nvPr>
        </p:nvSpPr>
        <p:spPr>
          <a:xfrm>
            <a:off x="695325" y="-3969"/>
            <a:ext cx="10515600" cy="1325563"/>
          </a:xfrm>
        </p:spPr>
        <p:txBody>
          <a:bodyPr/>
          <a:lstStyle/>
          <a:p>
            <a:r>
              <a:rPr lang="en-US" dirty="0">
                <a:cs typeface="Calibri Light"/>
              </a:rPr>
              <a:t>VGG Net (2014) Error rate : 7.5%</a:t>
            </a:r>
            <a:endParaRPr lang="en-US" dirty="0"/>
          </a:p>
        </p:txBody>
      </p:sp>
      <p:sp>
        <p:nvSpPr>
          <p:cNvPr id="13" name="Content Placeholder 2">
            <a:extLst>
              <a:ext uri="{FF2B5EF4-FFF2-40B4-BE49-F238E27FC236}">
                <a16:creationId xmlns:a16="http://schemas.microsoft.com/office/drawing/2014/main" id="{E0B9918A-4F0A-47B9-9A1D-FE00E1803F9F}"/>
              </a:ext>
            </a:extLst>
          </p:cNvPr>
          <p:cNvSpPr txBox="1">
            <a:spLocks/>
          </p:cNvSpPr>
          <p:nvPr/>
        </p:nvSpPr>
        <p:spPr>
          <a:xfrm>
            <a:off x="6005512" y="1456531"/>
            <a:ext cx="6086476"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Used only 3*3 convolution layers </a:t>
            </a:r>
          </a:p>
          <a:p>
            <a:r>
              <a:rPr lang="en-US" dirty="0">
                <a:cs typeface="Calibri"/>
              </a:rPr>
              <a:t>Two (or) three subsequent convolution layers before pooling for greater receptive field without loss of information</a:t>
            </a:r>
          </a:p>
          <a:p>
            <a:r>
              <a:rPr lang="en-US" dirty="0">
                <a:cs typeface="Calibri"/>
              </a:rPr>
              <a:t>As spatial size decreases, depth increases</a:t>
            </a:r>
          </a:p>
          <a:p>
            <a:r>
              <a:rPr lang="en-US" dirty="0">
                <a:cs typeface="Calibri"/>
              </a:rPr>
              <a:t>Added scale jittering data augmentation technique</a:t>
            </a:r>
          </a:p>
          <a:p>
            <a:r>
              <a:rPr lang="en-US" dirty="0">
                <a:cs typeface="Calibri"/>
              </a:rPr>
              <a:t>Uses </a:t>
            </a:r>
            <a:r>
              <a:rPr lang="en-US" dirty="0" err="1">
                <a:cs typeface="Calibri"/>
              </a:rPr>
              <a:t>ReLU</a:t>
            </a:r>
            <a:r>
              <a:rPr lang="en-US" dirty="0">
                <a:cs typeface="Calibri"/>
              </a:rPr>
              <a:t> after every pooling layer</a:t>
            </a:r>
          </a:p>
        </p:txBody>
      </p:sp>
    </p:spTree>
    <p:extLst>
      <p:ext uri="{BB962C8B-B14F-4D97-AF65-F5344CB8AC3E}">
        <p14:creationId xmlns:p14="http://schemas.microsoft.com/office/powerpoint/2010/main" val="120021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BB76-CF35-4A81-8CAA-A1E01BEC2AF0}"/>
              </a:ext>
            </a:extLst>
          </p:cNvPr>
          <p:cNvSpPr>
            <a:spLocks noGrp="1"/>
          </p:cNvSpPr>
          <p:nvPr>
            <p:ph type="title"/>
          </p:nvPr>
        </p:nvSpPr>
        <p:spPr/>
        <p:txBody>
          <a:bodyPr/>
          <a:lstStyle/>
          <a:p>
            <a:r>
              <a:rPr lang="en-US" dirty="0" err="1">
                <a:cs typeface="Calibri Light"/>
              </a:rPr>
              <a:t>GoogLeNet</a:t>
            </a:r>
            <a:r>
              <a:rPr lang="en-US" dirty="0">
                <a:cs typeface="Calibri Light"/>
              </a:rPr>
              <a:t>(2014) Error rate : 6.7 %</a:t>
            </a:r>
            <a:endParaRPr lang="en-US" dirty="0"/>
          </a:p>
        </p:txBody>
      </p:sp>
      <p:sp>
        <p:nvSpPr>
          <p:cNvPr id="3" name="Content Placeholder 2">
            <a:extLst>
              <a:ext uri="{FF2B5EF4-FFF2-40B4-BE49-F238E27FC236}">
                <a16:creationId xmlns:a16="http://schemas.microsoft.com/office/drawing/2014/main" id="{5D9AFCD0-A9AC-4FC3-AE90-BB3EB479B71A}"/>
              </a:ext>
            </a:extLst>
          </p:cNvPr>
          <p:cNvSpPr>
            <a:spLocks noGrp="1"/>
          </p:cNvSpPr>
          <p:nvPr>
            <p:ph idx="1"/>
          </p:nvPr>
        </p:nvSpPr>
        <p:spPr>
          <a:xfrm>
            <a:off x="6207919" y="1718469"/>
            <a:ext cx="4895851" cy="4351338"/>
          </a:xfrm>
        </p:spPr>
        <p:txBody>
          <a:bodyPr vert="horz" lIns="91440" tIns="45720" rIns="91440" bIns="45720" rtlCol="0" anchor="t">
            <a:normAutofit fontScale="92500" lnSpcReduction="20000"/>
          </a:bodyPr>
          <a:lstStyle/>
          <a:p>
            <a:r>
              <a:rPr lang="en-US" dirty="0">
                <a:cs typeface="Calibri"/>
              </a:rPr>
              <a:t>22 layer network</a:t>
            </a:r>
          </a:p>
          <a:p>
            <a:r>
              <a:rPr lang="en-US" dirty="0">
                <a:cs typeface="Calibri"/>
              </a:rPr>
              <a:t>The major contribution was the introduction of the inception module</a:t>
            </a:r>
          </a:p>
          <a:p>
            <a:r>
              <a:rPr lang="en-US" dirty="0">
                <a:cs typeface="Calibri"/>
              </a:rPr>
              <a:t>Usage of 1*1 convolutions</a:t>
            </a:r>
          </a:p>
          <a:p>
            <a:r>
              <a:rPr lang="en-US" dirty="0">
                <a:cs typeface="Calibri"/>
              </a:rPr>
              <a:t>Utilizing multiple parallel different convolutions offering multi scale representation of the image</a:t>
            </a:r>
          </a:p>
          <a:p>
            <a:r>
              <a:rPr lang="en-US" dirty="0">
                <a:cs typeface="Calibri"/>
              </a:rPr>
              <a:t>Uses average pooling instead of fully connected layers thereby reducing the number of parameters </a:t>
            </a:r>
          </a:p>
        </p:txBody>
      </p:sp>
      <p:pic>
        <p:nvPicPr>
          <p:cNvPr id="7" name="Picture 7" descr="A picture containing screenshot&#10;&#10;Description generated with very high confidence">
            <a:extLst>
              <a:ext uri="{FF2B5EF4-FFF2-40B4-BE49-F238E27FC236}">
                <a16:creationId xmlns:a16="http://schemas.microsoft.com/office/drawing/2014/main" id="{F7722CFE-C5C4-4172-ABC3-D5F4808D5039}"/>
              </a:ext>
            </a:extLst>
          </p:cNvPr>
          <p:cNvPicPr>
            <a:picLocks noChangeAspect="1"/>
          </p:cNvPicPr>
          <p:nvPr/>
        </p:nvPicPr>
        <p:blipFill>
          <a:blip r:embed="rId2"/>
          <a:stretch>
            <a:fillRect/>
          </a:stretch>
        </p:blipFill>
        <p:spPr>
          <a:xfrm>
            <a:off x="545306" y="2462666"/>
            <a:ext cx="5672137" cy="2861355"/>
          </a:xfrm>
          <a:prstGeom prst="rect">
            <a:avLst/>
          </a:prstGeom>
        </p:spPr>
      </p:pic>
    </p:spTree>
    <p:extLst>
      <p:ext uri="{BB962C8B-B14F-4D97-AF65-F5344CB8AC3E}">
        <p14:creationId xmlns:p14="http://schemas.microsoft.com/office/powerpoint/2010/main" val="10919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F20-87A3-4B80-B075-55FAD1A323AA}"/>
              </a:ext>
            </a:extLst>
          </p:cNvPr>
          <p:cNvSpPr>
            <a:spLocks noGrp="1"/>
          </p:cNvSpPr>
          <p:nvPr>
            <p:ph type="title"/>
          </p:nvPr>
        </p:nvSpPr>
        <p:spPr/>
        <p:txBody>
          <a:bodyPr/>
          <a:lstStyle/>
          <a:p>
            <a:r>
              <a:rPr lang="en-US" dirty="0">
                <a:cs typeface="Calibri Light"/>
              </a:rPr>
              <a:t>1*1 Convolution</a:t>
            </a:r>
            <a:endParaRPr lang="en-US" dirty="0"/>
          </a:p>
        </p:txBody>
      </p:sp>
      <p:sp>
        <p:nvSpPr>
          <p:cNvPr id="3" name="Content Placeholder 2">
            <a:extLst>
              <a:ext uri="{FF2B5EF4-FFF2-40B4-BE49-F238E27FC236}">
                <a16:creationId xmlns:a16="http://schemas.microsoft.com/office/drawing/2014/main" id="{6BB82D6D-C858-4403-AF58-89CEA93C58E3}"/>
              </a:ext>
            </a:extLst>
          </p:cNvPr>
          <p:cNvSpPr>
            <a:spLocks noGrp="1"/>
          </p:cNvSpPr>
          <p:nvPr>
            <p:ph idx="1"/>
          </p:nvPr>
        </p:nvSpPr>
        <p:spPr>
          <a:xfrm>
            <a:off x="838200" y="1825625"/>
            <a:ext cx="10515600" cy="1315245"/>
          </a:xfrm>
        </p:spPr>
        <p:txBody>
          <a:bodyPr vert="horz" lIns="91440" tIns="45720" rIns="91440" bIns="45720" rtlCol="0" anchor="t">
            <a:normAutofit/>
          </a:bodyPr>
          <a:lstStyle/>
          <a:p>
            <a:r>
              <a:rPr lang="en-US" dirty="0">
                <a:cs typeface="Calibri"/>
              </a:rPr>
              <a:t>Depth wise aggregation of values </a:t>
            </a:r>
            <a:endParaRPr lang="en-US">
              <a:cs typeface="Calibri"/>
            </a:endParaRPr>
          </a:p>
          <a:p>
            <a:r>
              <a:rPr lang="en-US" dirty="0">
                <a:cs typeface="Calibri"/>
              </a:rPr>
              <a:t>Used for reducing the computations (parameters)</a:t>
            </a:r>
          </a:p>
          <a:p>
            <a:endParaRPr lang="en-US" dirty="0">
              <a:cs typeface="Calibri"/>
            </a:endParaRPr>
          </a:p>
        </p:txBody>
      </p:sp>
      <p:pic>
        <p:nvPicPr>
          <p:cNvPr id="6" name="Picture 6" descr="A close up of text on a white background&#10;&#10;Description generated with very high confidence">
            <a:extLst>
              <a:ext uri="{FF2B5EF4-FFF2-40B4-BE49-F238E27FC236}">
                <a16:creationId xmlns:a16="http://schemas.microsoft.com/office/drawing/2014/main" id="{5A7C3849-F83C-42DB-897B-526386552352}"/>
              </a:ext>
            </a:extLst>
          </p:cNvPr>
          <p:cNvPicPr>
            <a:picLocks noChangeAspect="1"/>
          </p:cNvPicPr>
          <p:nvPr/>
        </p:nvPicPr>
        <p:blipFill>
          <a:blip r:embed="rId2"/>
          <a:stretch>
            <a:fillRect/>
          </a:stretch>
        </p:blipFill>
        <p:spPr>
          <a:xfrm>
            <a:off x="2398294" y="3266392"/>
            <a:ext cx="6018463" cy="3065743"/>
          </a:xfrm>
          <a:prstGeom prst="rect">
            <a:avLst/>
          </a:prstGeom>
        </p:spPr>
      </p:pic>
    </p:spTree>
    <p:extLst>
      <p:ext uri="{BB962C8B-B14F-4D97-AF65-F5344CB8AC3E}">
        <p14:creationId xmlns:p14="http://schemas.microsoft.com/office/powerpoint/2010/main" val="2357124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ABCB-ED67-4707-BAC7-8B669ABDB86E}"/>
              </a:ext>
            </a:extLst>
          </p:cNvPr>
          <p:cNvSpPr>
            <a:spLocks noGrp="1"/>
          </p:cNvSpPr>
          <p:nvPr>
            <p:ph type="title"/>
          </p:nvPr>
        </p:nvSpPr>
        <p:spPr/>
        <p:txBody>
          <a:bodyPr/>
          <a:lstStyle/>
          <a:p>
            <a:r>
              <a:rPr lang="en-US" dirty="0">
                <a:cs typeface="Calibri Light"/>
              </a:rPr>
              <a:t>ResNet(2015) Error rate : 3.57%</a:t>
            </a:r>
            <a:endParaRPr lang="en-US" dirty="0"/>
          </a:p>
        </p:txBody>
      </p:sp>
      <p:sp>
        <p:nvSpPr>
          <p:cNvPr id="3" name="Content Placeholder 2">
            <a:extLst>
              <a:ext uri="{FF2B5EF4-FFF2-40B4-BE49-F238E27FC236}">
                <a16:creationId xmlns:a16="http://schemas.microsoft.com/office/drawing/2014/main" id="{172C9FA4-5801-4886-B75D-139DEA418185}"/>
              </a:ext>
            </a:extLst>
          </p:cNvPr>
          <p:cNvSpPr>
            <a:spLocks noGrp="1"/>
          </p:cNvSpPr>
          <p:nvPr>
            <p:ph idx="1"/>
          </p:nvPr>
        </p:nvSpPr>
        <p:spPr>
          <a:xfrm>
            <a:off x="334736" y="1798411"/>
            <a:ext cx="8107136" cy="4351338"/>
          </a:xfrm>
        </p:spPr>
        <p:txBody>
          <a:bodyPr vert="horz" lIns="91440" tIns="45720" rIns="91440" bIns="45720" rtlCol="0" anchor="t">
            <a:normAutofit/>
          </a:bodyPr>
          <a:lstStyle/>
          <a:p>
            <a:r>
              <a:rPr lang="en-US" dirty="0">
                <a:cs typeface="Calibri"/>
              </a:rPr>
              <a:t>152-layer network</a:t>
            </a:r>
          </a:p>
          <a:p>
            <a:r>
              <a:rPr lang="en-US" dirty="0">
                <a:cs typeface="Calibri"/>
              </a:rPr>
              <a:t>Important Contribution was identifying that deeper networks perform badly than shallower counterparts</a:t>
            </a:r>
          </a:p>
          <a:p>
            <a:r>
              <a:rPr lang="en-US" dirty="0">
                <a:cs typeface="Calibri"/>
              </a:rPr>
              <a:t>The problem is attributed to vanishing gradient problem</a:t>
            </a:r>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609EDD37-B5B8-4CB2-9596-68B54789B5E4}"/>
              </a:ext>
            </a:extLst>
          </p:cNvPr>
          <p:cNvPicPr>
            <a:picLocks noChangeAspect="1"/>
          </p:cNvPicPr>
          <p:nvPr/>
        </p:nvPicPr>
        <p:blipFill>
          <a:blip r:embed="rId2"/>
          <a:stretch>
            <a:fillRect/>
          </a:stretch>
        </p:blipFill>
        <p:spPr>
          <a:xfrm>
            <a:off x="3962400" y="4122052"/>
            <a:ext cx="2743200" cy="136779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1261DE7-308B-42A8-A191-4515ABA16FD6}"/>
              </a:ext>
            </a:extLst>
          </p:cNvPr>
          <p:cNvPicPr>
            <a:picLocks noChangeAspect="1"/>
          </p:cNvPicPr>
          <p:nvPr/>
        </p:nvPicPr>
        <p:blipFill>
          <a:blip r:embed="rId3"/>
          <a:stretch>
            <a:fillRect/>
          </a:stretch>
        </p:blipFill>
        <p:spPr>
          <a:xfrm>
            <a:off x="8915139" y="555172"/>
            <a:ext cx="2594043" cy="5938157"/>
          </a:xfrm>
          <a:prstGeom prst="rect">
            <a:avLst/>
          </a:prstGeom>
        </p:spPr>
      </p:pic>
    </p:spTree>
    <p:extLst>
      <p:ext uri="{BB962C8B-B14F-4D97-AF65-F5344CB8AC3E}">
        <p14:creationId xmlns:p14="http://schemas.microsoft.com/office/powerpoint/2010/main" val="3272902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76A5-62EA-4B21-8DC7-5EBBF7AE30C4}"/>
              </a:ext>
            </a:extLst>
          </p:cNvPr>
          <p:cNvSpPr>
            <a:spLocks noGrp="1"/>
          </p:cNvSpPr>
          <p:nvPr>
            <p:ph type="title"/>
          </p:nvPr>
        </p:nvSpPr>
        <p:spPr/>
        <p:txBody>
          <a:bodyPr/>
          <a:lstStyle/>
          <a:p>
            <a:r>
              <a:rPr lang="en-US" dirty="0" err="1">
                <a:cs typeface="Calibri Light"/>
              </a:rPr>
              <a:t>DenseNet</a:t>
            </a:r>
            <a:r>
              <a:rPr lang="en-US" dirty="0">
                <a:cs typeface="Calibri Light"/>
              </a:rPr>
              <a:t> (2016)</a:t>
            </a:r>
          </a:p>
        </p:txBody>
      </p:sp>
      <p:pic>
        <p:nvPicPr>
          <p:cNvPr id="4" name="Picture 4" descr="A picture containing text, map&#10;&#10;Description generated with very high confidence">
            <a:extLst>
              <a:ext uri="{FF2B5EF4-FFF2-40B4-BE49-F238E27FC236}">
                <a16:creationId xmlns:a16="http://schemas.microsoft.com/office/drawing/2014/main" id="{6112B308-F841-4AEB-A99E-A6E62C8BC58D}"/>
              </a:ext>
            </a:extLst>
          </p:cNvPr>
          <p:cNvPicPr>
            <a:picLocks noGrp="1" noChangeAspect="1"/>
          </p:cNvPicPr>
          <p:nvPr>
            <p:ph idx="1"/>
          </p:nvPr>
        </p:nvPicPr>
        <p:blipFill>
          <a:blip r:embed="rId2"/>
          <a:stretch>
            <a:fillRect/>
          </a:stretch>
        </p:blipFill>
        <p:spPr>
          <a:xfrm>
            <a:off x="5611828" y="1812018"/>
            <a:ext cx="6030201" cy="4351338"/>
          </a:xfrm>
        </p:spPr>
      </p:pic>
      <p:sp>
        <p:nvSpPr>
          <p:cNvPr id="9" name="Content Placeholder 2">
            <a:extLst>
              <a:ext uri="{FF2B5EF4-FFF2-40B4-BE49-F238E27FC236}">
                <a16:creationId xmlns:a16="http://schemas.microsoft.com/office/drawing/2014/main" id="{71EA9CD4-9780-46AF-83DA-5189B9573AB4}"/>
              </a:ext>
            </a:extLst>
          </p:cNvPr>
          <p:cNvSpPr txBox="1">
            <a:spLocks/>
          </p:cNvSpPr>
          <p:nvPr/>
        </p:nvSpPr>
        <p:spPr>
          <a:xfrm>
            <a:off x="656205" y="2058648"/>
            <a:ext cx="4895851"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It connect all the layers directly with each other</a:t>
            </a:r>
          </a:p>
          <a:p>
            <a:r>
              <a:rPr lang="en-US" dirty="0">
                <a:cs typeface="Calibri"/>
              </a:rPr>
              <a:t>At each layer, input comprises of feature maps of the previous layers and its output is passed to each subsequent layer</a:t>
            </a:r>
          </a:p>
          <a:p>
            <a:r>
              <a:rPr lang="en-US" dirty="0">
                <a:cs typeface="Calibri"/>
              </a:rPr>
              <a:t>Feature maps are aggregated using depth wise concatenation enabling feature reuse. </a:t>
            </a:r>
          </a:p>
        </p:txBody>
      </p:sp>
    </p:spTree>
    <p:extLst>
      <p:ext uri="{BB962C8B-B14F-4D97-AF65-F5344CB8AC3E}">
        <p14:creationId xmlns:p14="http://schemas.microsoft.com/office/powerpoint/2010/main" val="3634302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4F0A-D080-439D-B1F3-AFB3690F01E1}"/>
              </a:ext>
            </a:extLst>
          </p:cNvPr>
          <p:cNvSpPr>
            <a:spLocks noGrp="1"/>
          </p:cNvSpPr>
          <p:nvPr>
            <p:ph type="title"/>
          </p:nvPr>
        </p:nvSpPr>
        <p:spPr/>
        <p:txBody>
          <a:bodyPr/>
          <a:lstStyle/>
          <a:p>
            <a:r>
              <a:rPr lang="en-US" dirty="0">
                <a:cs typeface="Calibri Light"/>
              </a:rPr>
              <a:t>MobileNet Version 1</a:t>
            </a:r>
            <a:endParaRPr lang="en-US" dirty="0"/>
          </a:p>
        </p:txBody>
      </p:sp>
      <p:sp>
        <p:nvSpPr>
          <p:cNvPr id="3" name="Content Placeholder 2">
            <a:extLst>
              <a:ext uri="{FF2B5EF4-FFF2-40B4-BE49-F238E27FC236}">
                <a16:creationId xmlns:a16="http://schemas.microsoft.com/office/drawing/2014/main" id="{8B142161-5C5C-4AA5-ACFE-E9F557AD2EBE}"/>
              </a:ext>
            </a:extLst>
          </p:cNvPr>
          <p:cNvSpPr>
            <a:spLocks noGrp="1"/>
          </p:cNvSpPr>
          <p:nvPr>
            <p:ph idx="1"/>
          </p:nvPr>
        </p:nvSpPr>
        <p:spPr>
          <a:xfrm>
            <a:off x="838200" y="1825625"/>
            <a:ext cx="4746172" cy="4351338"/>
          </a:xfrm>
        </p:spPr>
        <p:txBody>
          <a:bodyPr vert="horz" lIns="91440" tIns="45720" rIns="91440" bIns="45720" rtlCol="0" anchor="t">
            <a:normAutofit/>
          </a:bodyPr>
          <a:lstStyle/>
          <a:p>
            <a:r>
              <a:rPr lang="en-US" dirty="0">
                <a:cs typeface="Calibri"/>
              </a:rPr>
              <a:t>Has less memory foot print</a:t>
            </a:r>
          </a:p>
          <a:p>
            <a:r>
              <a:rPr lang="en-US" dirty="0">
                <a:cs typeface="Calibri"/>
              </a:rPr>
              <a:t>Uses Depth wise Separable convolution which is depth wise convolution followed by pointwise convolution</a:t>
            </a:r>
          </a:p>
          <a:p>
            <a:endParaRPr lang="en-US" dirty="0">
              <a:cs typeface="Calibri"/>
            </a:endParaRPr>
          </a:p>
          <a:p>
            <a:pPr marL="0" indent="0">
              <a:buNone/>
            </a:pPr>
            <a:r>
              <a:rPr lang="en-US" dirty="0">
                <a:cs typeface="Calibri"/>
              </a:rPr>
              <a:t>" Apply convolution to each channel separately using a different filter and produce feature maps"</a:t>
            </a:r>
          </a:p>
          <a:p>
            <a:pPr marL="0" indent="0">
              <a:buNone/>
            </a:pPr>
            <a:endParaRPr lang="en-US" dirty="0">
              <a:cs typeface="Calibri"/>
            </a:endParaRPr>
          </a:p>
        </p:txBody>
      </p:sp>
      <p:pic>
        <p:nvPicPr>
          <p:cNvPr id="4" name="Picture 4" descr="A close up of text on a white background&#10;&#10;Description generated with high confidence">
            <a:extLst>
              <a:ext uri="{FF2B5EF4-FFF2-40B4-BE49-F238E27FC236}">
                <a16:creationId xmlns:a16="http://schemas.microsoft.com/office/drawing/2014/main" id="{40E1E962-EF4C-463B-8050-D9A7CBCBE2C0}"/>
              </a:ext>
            </a:extLst>
          </p:cNvPr>
          <p:cNvPicPr>
            <a:picLocks noChangeAspect="1"/>
          </p:cNvPicPr>
          <p:nvPr/>
        </p:nvPicPr>
        <p:blipFill>
          <a:blip r:embed="rId2"/>
          <a:stretch>
            <a:fillRect/>
          </a:stretch>
        </p:blipFill>
        <p:spPr>
          <a:xfrm>
            <a:off x="6262007" y="1715181"/>
            <a:ext cx="4811485" cy="4053566"/>
          </a:xfrm>
          <a:prstGeom prst="rect">
            <a:avLst/>
          </a:prstGeom>
        </p:spPr>
      </p:pic>
    </p:spTree>
    <p:extLst>
      <p:ext uri="{BB962C8B-B14F-4D97-AF65-F5344CB8AC3E}">
        <p14:creationId xmlns:p14="http://schemas.microsoft.com/office/powerpoint/2010/main" val="173869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A0AE-0CCE-4A8D-915F-1D61D6F0F003}"/>
              </a:ext>
            </a:extLst>
          </p:cNvPr>
          <p:cNvSpPr>
            <a:spLocks noGrp="1"/>
          </p:cNvSpPr>
          <p:nvPr>
            <p:ph type="title"/>
          </p:nvPr>
        </p:nvSpPr>
        <p:spPr/>
        <p:txBody>
          <a:bodyPr/>
          <a:lstStyle/>
          <a:p>
            <a:r>
              <a:rPr lang="en-US" dirty="0">
                <a:cs typeface="Calibri Light"/>
              </a:rPr>
              <a:t>MobileNet</a:t>
            </a:r>
            <a:endParaRPr lang="en-US" dirty="0"/>
          </a:p>
        </p:txBody>
      </p:sp>
      <p:sp>
        <p:nvSpPr>
          <p:cNvPr id="3" name="Content Placeholder 2">
            <a:extLst>
              <a:ext uri="{FF2B5EF4-FFF2-40B4-BE49-F238E27FC236}">
                <a16:creationId xmlns:a16="http://schemas.microsoft.com/office/drawing/2014/main" id="{92085229-29BE-4D8A-80D5-5A0BF4C816F1}"/>
              </a:ext>
            </a:extLst>
          </p:cNvPr>
          <p:cNvSpPr>
            <a:spLocks noGrp="1"/>
          </p:cNvSpPr>
          <p:nvPr>
            <p:ph idx="1"/>
          </p:nvPr>
        </p:nvSpPr>
        <p:spPr/>
        <p:txBody>
          <a:bodyPr vert="horz" lIns="91440" tIns="45720" rIns="91440" bIns="45720" rtlCol="0" anchor="t">
            <a:normAutofit/>
          </a:bodyPr>
          <a:lstStyle/>
          <a:p>
            <a:r>
              <a:rPr lang="en-US" dirty="0">
                <a:cs typeface="Calibri"/>
              </a:rPr>
              <a:t>So if the input feature map is ( 15 * 15 *10) and to perform depth wise convolution 10 filters are required; if each is of size (3 *3), then </a:t>
            </a:r>
          </a:p>
          <a:p>
            <a:pPr lvl="1"/>
            <a:r>
              <a:rPr lang="en-US" dirty="0">
                <a:cs typeface="Calibri"/>
              </a:rPr>
              <a:t>Number of computation = 15*15*10*3*3 </a:t>
            </a:r>
          </a:p>
          <a:p>
            <a:pPr lvl="1"/>
            <a:r>
              <a:rPr lang="en-US" dirty="0">
                <a:cs typeface="Calibri"/>
              </a:rPr>
              <a:t>And for point wise multiplication ; which is 1*1 convolution; to produce a output  feature map with 5 channels, size of filter would be 1*1*10 (10 indicates the depth of input feature map) </a:t>
            </a:r>
          </a:p>
          <a:p>
            <a:pPr lvl="1"/>
            <a:r>
              <a:rPr lang="en-US" dirty="0">
                <a:cs typeface="Calibri"/>
              </a:rPr>
              <a:t>Total Computation = 20250 + 10*15*15*5 = 31500</a:t>
            </a:r>
          </a:p>
          <a:p>
            <a:r>
              <a:rPr lang="en-US" dirty="0">
                <a:cs typeface="Calibri"/>
              </a:rPr>
              <a:t>Standard Convolution where filters are of size (3*3)</a:t>
            </a:r>
          </a:p>
          <a:p>
            <a:pPr lvl="1"/>
            <a:r>
              <a:rPr lang="en-US" dirty="0">
                <a:cs typeface="Calibri"/>
              </a:rPr>
              <a:t>Total Computation = 15*15*10*3*3*10*5 = 1012500</a:t>
            </a:r>
          </a:p>
          <a:p>
            <a:r>
              <a:rPr lang="en-US" dirty="0">
                <a:cs typeface="Calibri"/>
              </a:rPr>
              <a:t>MobileNet reduces computation by 32%</a:t>
            </a:r>
          </a:p>
        </p:txBody>
      </p:sp>
    </p:spTree>
    <p:extLst>
      <p:ext uri="{BB962C8B-B14F-4D97-AF65-F5344CB8AC3E}">
        <p14:creationId xmlns:p14="http://schemas.microsoft.com/office/powerpoint/2010/main" val="1795747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6199-01F8-4D4E-A0D3-CD17C942C136}"/>
              </a:ext>
            </a:extLst>
          </p:cNvPr>
          <p:cNvSpPr>
            <a:spLocks noGrp="1"/>
          </p:cNvSpPr>
          <p:nvPr>
            <p:ph type="title"/>
          </p:nvPr>
        </p:nvSpPr>
        <p:spPr/>
        <p:txBody>
          <a:bodyPr/>
          <a:lstStyle/>
          <a:p>
            <a:r>
              <a:rPr lang="en-US" dirty="0">
                <a:cs typeface="Calibri Light"/>
              </a:rPr>
              <a:t>Object Detection</a:t>
            </a:r>
            <a:endParaRPr lang="en-US" dirty="0"/>
          </a:p>
        </p:txBody>
      </p:sp>
      <p:sp>
        <p:nvSpPr>
          <p:cNvPr id="3" name="Content Placeholder 2">
            <a:extLst>
              <a:ext uri="{FF2B5EF4-FFF2-40B4-BE49-F238E27FC236}">
                <a16:creationId xmlns:a16="http://schemas.microsoft.com/office/drawing/2014/main" id="{532B9F30-AD55-48DA-8BD4-0A0221FCD1D5}"/>
              </a:ext>
            </a:extLst>
          </p:cNvPr>
          <p:cNvSpPr>
            <a:spLocks noGrp="1"/>
          </p:cNvSpPr>
          <p:nvPr>
            <p:ph idx="1"/>
          </p:nvPr>
        </p:nvSpPr>
        <p:spPr/>
        <p:txBody>
          <a:bodyPr vert="horz" lIns="91440" tIns="45720" rIns="91440" bIns="45720" rtlCol="0" anchor="t">
            <a:normAutofit/>
          </a:bodyPr>
          <a:lstStyle/>
          <a:p>
            <a:r>
              <a:rPr lang="en-US" dirty="0">
                <a:cs typeface="Calibri"/>
              </a:rPr>
              <a:t>Given an image identify the objects involved in the scene and also provide their locations</a:t>
            </a:r>
            <a:endParaRPr lang="en-US" dirty="0"/>
          </a:p>
        </p:txBody>
      </p:sp>
      <p:pic>
        <p:nvPicPr>
          <p:cNvPr id="4" name="Picture 4" descr="A computer sitting on top of a wooden table&#10;&#10;Description generated with very high confidence">
            <a:extLst>
              <a:ext uri="{FF2B5EF4-FFF2-40B4-BE49-F238E27FC236}">
                <a16:creationId xmlns:a16="http://schemas.microsoft.com/office/drawing/2014/main" id="{A08C4188-6E96-4586-83A1-944A6FCFA52F}"/>
              </a:ext>
            </a:extLst>
          </p:cNvPr>
          <p:cNvPicPr>
            <a:picLocks noChangeAspect="1"/>
          </p:cNvPicPr>
          <p:nvPr/>
        </p:nvPicPr>
        <p:blipFill>
          <a:blip r:embed="rId2"/>
          <a:stretch>
            <a:fillRect/>
          </a:stretch>
        </p:blipFill>
        <p:spPr>
          <a:xfrm>
            <a:off x="3282043" y="2858997"/>
            <a:ext cx="5396592" cy="3480435"/>
          </a:xfrm>
          <a:prstGeom prst="rect">
            <a:avLst/>
          </a:prstGeom>
        </p:spPr>
      </p:pic>
    </p:spTree>
    <p:extLst>
      <p:ext uri="{BB962C8B-B14F-4D97-AF65-F5344CB8AC3E}">
        <p14:creationId xmlns:p14="http://schemas.microsoft.com/office/powerpoint/2010/main" val="127257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01B1A-FC2F-45FA-8C52-F68DCF043677}"/>
              </a:ext>
            </a:extLst>
          </p:cNvPr>
          <p:cNvSpPr>
            <a:spLocks noGrp="1"/>
          </p:cNvSpPr>
          <p:nvPr>
            <p:ph idx="1"/>
          </p:nvPr>
        </p:nvSpPr>
        <p:spPr>
          <a:xfrm>
            <a:off x="838200" y="704192"/>
            <a:ext cx="10515600" cy="5472771"/>
          </a:xfrm>
        </p:spPr>
        <p:txBody>
          <a:bodyPr vert="horz" lIns="91440" tIns="45720" rIns="91440" bIns="45720" rtlCol="0" anchor="t">
            <a:normAutofit/>
          </a:bodyPr>
          <a:lstStyle/>
          <a:p>
            <a:pPr marL="0" indent="0">
              <a:buNone/>
            </a:pPr>
            <a:r>
              <a:rPr lang="en-US" b="1">
                <a:cs typeface="Calibri" panose="020F0502020204030204"/>
              </a:rPr>
              <a:t>Problem : Always Find Y(output) from X(Input)</a:t>
            </a:r>
          </a:p>
          <a:p>
            <a:pPr marL="0" indent="0">
              <a:buNone/>
            </a:pPr>
            <a:endParaRPr lang="en-US" b="1">
              <a:cs typeface="Calibri" panose="020F0502020204030204"/>
            </a:endParaRPr>
          </a:p>
          <a:p>
            <a:pPr marL="457200" indent="-457200"/>
            <a:r>
              <a:rPr lang="en-US">
                <a:solidFill>
                  <a:schemeClr val="accent1">
                    <a:lumMod val="50000"/>
                  </a:schemeClr>
                </a:solidFill>
                <a:latin typeface="Cambria"/>
                <a:ea typeface="PMingLiU"/>
                <a:cs typeface="Calibri" panose="020F0502020204030204"/>
              </a:rPr>
              <a:t>Given a text, can I identify the sentiment</a:t>
            </a:r>
          </a:p>
          <a:p>
            <a:pPr marL="457200" indent="-457200"/>
            <a:r>
              <a:rPr lang="en-US">
                <a:solidFill>
                  <a:schemeClr val="accent1">
                    <a:lumMod val="50000"/>
                  </a:schemeClr>
                </a:solidFill>
                <a:latin typeface="Cambria"/>
                <a:ea typeface="PMingLiU"/>
                <a:cs typeface="Calibri" panose="020F0502020204030204"/>
              </a:rPr>
              <a:t>Given an image, can I identify the class of the Image</a:t>
            </a:r>
            <a:endParaRPr lang="en-US">
              <a:solidFill>
                <a:schemeClr val="accent1">
                  <a:lumMod val="50000"/>
                </a:schemeClr>
              </a:solidFill>
              <a:latin typeface="Calibri" panose="020F0502020204030204"/>
              <a:ea typeface="PMingLiU"/>
              <a:cs typeface="Calibri" panose="020F0502020204030204"/>
            </a:endParaRPr>
          </a:p>
          <a:p>
            <a:pPr marL="457200" indent="-457200"/>
            <a:r>
              <a:rPr lang="en-US">
                <a:solidFill>
                  <a:schemeClr val="accent1">
                    <a:lumMod val="50000"/>
                  </a:schemeClr>
                </a:solidFill>
                <a:latin typeface="Cambria"/>
                <a:ea typeface="PMingLiU"/>
                <a:cs typeface="Calibri" panose="020F0502020204030204"/>
              </a:rPr>
              <a:t>Given</a:t>
            </a:r>
            <a:r>
              <a:rPr lang="en-US">
                <a:solidFill>
                  <a:schemeClr val="accent1">
                    <a:lumMod val="50000"/>
                  </a:schemeClr>
                </a:solidFill>
                <a:latin typeface="Cambria"/>
                <a:ea typeface="+mn-lt"/>
                <a:cs typeface="+mn-lt"/>
              </a:rPr>
              <a:t> a purchase history for a customer and a large inventory of products, identify those products which the customer is likely to purchase</a:t>
            </a:r>
            <a:endParaRPr lang="en-US">
              <a:solidFill>
                <a:schemeClr val="accent1">
                  <a:lumMod val="50000"/>
                </a:schemeClr>
              </a:solidFill>
              <a:latin typeface="Calibri" panose="020F0502020204030204"/>
              <a:ea typeface="+mn-lt"/>
              <a:cs typeface="+mn-lt"/>
            </a:endParaRPr>
          </a:p>
          <a:p>
            <a:pPr marL="457200" indent="-457200"/>
            <a:r>
              <a:rPr lang="en-US">
                <a:solidFill>
                  <a:schemeClr val="accent1">
                    <a:lumMod val="50000"/>
                  </a:schemeClr>
                </a:solidFill>
                <a:latin typeface="Cambria"/>
                <a:ea typeface="PMingLiU"/>
                <a:cs typeface="Calibri" panose="020F0502020204030204"/>
              </a:rPr>
              <a:t>Given a digital photo, identify the faces in the image</a:t>
            </a:r>
          </a:p>
          <a:p>
            <a:pPr marL="0" indent="0">
              <a:buNone/>
            </a:pPr>
            <a:endParaRPr lang="en-US">
              <a:solidFill>
                <a:srgbClr val="000000"/>
              </a:solidFill>
              <a:latin typeface="Calibri" panose="020F0502020204030204"/>
              <a:ea typeface="PMingLiU"/>
              <a:cs typeface="Calibri" panose="020F0502020204030204"/>
            </a:endParaRPr>
          </a:p>
        </p:txBody>
      </p:sp>
    </p:spTree>
    <p:extLst>
      <p:ext uri="{BB962C8B-B14F-4D97-AF65-F5344CB8AC3E}">
        <p14:creationId xmlns:p14="http://schemas.microsoft.com/office/powerpoint/2010/main" val="2829763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FAC4-D6D4-429C-B20F-BADADDBE23F1}"/>
              </a:ext>
            </a:extLst>
          </p:cNvPr>
          <p:cNvSpPr>
            <a:spLocks noGrp="1"/>
          </p:cNvSpPr>
          <p:nvPr>
            <p:ph type="title"/>
          </p:nvPr>
        </p:nvSpPr>
        <p:spPr/>
        <p:txBody>
          <a:bodyPr/>
          <a:lstStyle/>
          <a:p>
            <a:r>
              <a:rPr lang="en-US" dirty="0">
                <a:cs typeface="Calibri Light"/>
              </a:rPr>
              <a:t>MAP (mean Average Precision)</a:t>
            </a:r>
            <a:endParaRPr lang="en-US" dirty="0"/>
          </a:p>
        </p:txBody>
      </p:sp>
      <p:pic>
        <p:nvPicPr>
          <p:cNvPr id="4" name="Picture 4" descr="A close up of a map&#10;&#10;Description generated with high confidence">
            <a:extLst>
              <a:ext uri="{FF2B5EF4-FFF2-40B4-BE49-F238E27FC236}">
                <a16:creationId xmlns:a16="http://schemas.microsoft.com/office/drawing/2014/main" id="{738DDFC6-7547-413A-A174-D4029911C6E1}"/>
              </a:ext>
            </a:extLst>
          </p:cNvPr>
          <p:cNvPicPr>
            <a:picLocks noGrp="1" noChangeAspect="1"/>
          </p:cNvPicPr>
          <p:nvPr>
            <p:ph idx="1"/>
          </p:nvPr>
        </p:nvPicPr>
        <p:blipFill>
          <a:blip r:embed="rId2"/>
          <a:stretch>
            <a:fillRect/>
          </a:stretch>
        </p:blipFill>
        <p:spPr>
          <a:xfrm>
            <a:off x="1238250" y="1891506"/>
            <a:ext cx="9715500" cy="4219575"/>
          </a:xfrm>
        </p:spPr>
      </p:pic>
    </p:spTree>
    <p:extLst>
      <p:ext uri="{BB962C8B-B14F-4D97-AF65-F5344CB8AC3E}">
        <p14:creationId xmlns:p14="http://schemas.microsoft.com/office/powerpoint/2010/main" val="310256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D5B1-B07B-4AFD-8262-07D3B249D711}"/>
              </a:ext>
            </a:extLst>
          </p:cNvPr>
          <p:cNvSpPr>
            <a:spLocks noGrp="1"/>
          </p:cNvSpPr>
          <p:nvPr>
            <p:ph type="title"/>
          </p:nvPr>
        </p:nvSpPr>
        <p:spPr/>
        <p:txBody>
          <a:bodyPr/>
          <a:lstStyle/>
          <a:p>
            <a:r>
              <a:rPr lang="en-US" dirty="0">
                <a:cs typeface="Calibri Light"/>
              </a:rPr>
              <a:t>Evaluation of Object Detection Models</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14C84DE0-00BD-4F99-BAEE-39564EE14B03}"/>
              </a:ext>
            </a:extLst>
          </p:cNvPr>
          <p:cNvPicPr>
            <a:picLocks noGrp="1" noChangeAspect="1"/>
          </p:cNvPicPr>
          <p:nvPr>
            <p:ph idx="1"/>
          </p:nvPr>
        </p:nvPicPr>
        <p:blipFill>
          <a:blip r:embed="rId2"/>
          <a:stretch>
            <a:fillRect/>
          </a:stretch>
        </p:blipFill>
        <p:spPr>
          <a:xfrm>
            <a:off x="2260146" y="2150042"/>
            <a:ext cx="7141028" cy="2709182"/>
          </a:xfrm>
        </p:spPr>
      </p:pic>
    </p:spTree>
    <p:extLst>
      <p:ext uri="{BB962C8B-B14F-4D97-AF65-F5344CB8AC3E}">
        <p14:creationId xmlns:p14="http://schemas.microsoft.com/office/powerpoint/2010/main" val="3542460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353A-2B42-47A4-9BB1-E0079A2E340E}"/>
              </a:ext>
            </a:extLst>
          </p:cNvPr>
          <p:cNvSpPr>
            <a:spLocks noGrp="1"/>
          </p:cNvSpPr>
          <p:nvPr>
            <p:ph type="title"/>
          </p:nvPr>
        </p:nvSpPr>
        <p:spPr/>
        <p:txBody>
          <a:bodyPr/>
          <a:lstStyle/>
          <a:p>
            <a:r>
              <a:rPr lang="en-US">
                <a:cs typeface="Calibri Light"/>
              </a:rPr>
              <a:t>How to detect Objects using CNN?</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E560BDE-30CC-46DF-8F69-16E69CEE8695}"/>
              </a:ext>
            </a:extLst>
          </p:cNvPr>
          <p:cNvPicPr>
            <a:picLocks noGrp="1" noChangeAspect="1"/>
          </p:cNvPicPr>
          <p:nvPr>
            <p:ph idx="1"/>
          </p:nvPr>
        </p:nvPicPr>
        <p:blipFill>
          <a:blip r:embed="rId2"/>
          <a:stretch>
            <a:fillRect/>
          </a:stretch>
        </p:blipFill>
        <p:spPr>
          <a:xfrm>
            <a:off x="449716" y="2166372"/>
            <a:ext cx="11129282" cy="3003096"/>
          </a:xfrm>
        </p:spPr>
      </p:pic>
      <p:sp>
        <p:nvSpPr>
          <p:cNvPr id="6" name="TextBox 5">
            <a:extLst>
              <a:ext uri="{FF2B5EF4-FFF2-40B4-BE49-F238E27FC236}">
                <a16:creationId xmlns:a16="http://schemas.microsoft.com/office/drawing/2014/main" id="{B79C35A5-FC20-4D8D-8906-A804F1A84435}"/>
              </a:ext>
            </a:extLst>
          </p:cNvPr>
          <p:cNvSpPr txBox="1"/>
          <p:nvPr/>
        </p:nvSpPr>
        <p:spPr>
          <a:xfrm>
            <a:off x="2955471" y="5227864"/>
            <a:ext cx="61449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Apply a CNN to many different crrops of the </a:t>
            </a:r>
            <a:r>
              <a:rPr lang="en-US" b="1"/>
              <a:t>image and CNN classifies each crop as object (or) background</a:t>
            </a:r>
          </a:p>
        </p:txBody>
      </p:sp>
      <p:sp>
        <p:nvSpPr>
          <p:cNvPr id="7" name="TextBox 6">
            <a:extLst>
              <a:ext uri="{FF2B5EF4-FFF2-40B4-BE49-F238E27FC236}">
                <a16:creationId xmlns:a16="http://schemas.microsoft.com/office/drawing/2014/main" id="{D5F46327-11D6-4455-BAB0-5D25DDE9798D}"/>
              </a:ext>
            </a:extLst>
          </p:cNvPr>
          <p:cNvSpPr txBox="1"/>
          <p:nvPr/>
        </p:nvSpPr>
        <p:spPr>
          <a:xfrm>
            <a:off x="470627" y="1805668"/>
            <a:ext cx="5954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Obvious solution could be the Sliding </a:t>
            </a:r>
            <a:r>
              <a:rPr lang="en-US" b="1" dirty="0" err="1"/>
              <a:t>WIndow</a:t>
            </a:r>
            <a:r>
              <a:rPr lang="en-US" b="1" dirty="0"/>
              <a:t> Approach</a:t>
            </a:r>
            <a:endParaRPr lang="en-US" b="1" dirty="0">
              <a:cs typeface="Calibri"/>
            </a:endParaRPr>
          </a:p>
        </p:txBody>
      </p:sp>
    </p:spTree>
    <p:extLst>
      <p:ext uri="{BB962C8B-B14F-4D97-AF65-F5344CB8AC3E}">
        <p14:creationId xmlns:p14="http://schemas.microsoft.com/office/powerpoint/2010/main" val="802072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E3DD-84F0-4C14-B617-A732F42563C4}"/>
              </a:ext>
            </a:extLst>
          </p:cNvPr>
          <p:cNvSpPr>
            <a:spLocks noGrp="1"/>
          </p:cNvSpPr>
          <p:nvPr>
            <p:ph type="title"/>
          </p:nvPr>
        </p:nvSpPr>
        <p:spPr/>
        <p:txBody>
          <a:bodyPr/>
          <a:lstStyle/>
          <a:p>
            <a:r>
              <a:rPr lang="en-US">
                <a:cs typeface="Calibri Light"/>
              </a:rPr>
              <a:t>Sliding Window</a:t>
            </a:r>
            <a:endParaRPr lang="en-US"/>
          </a:p>
        </p:txBody>
      </p:sp>
      <p:sp>
        <p:nvSpPr>
          <p:cNvPr id="3" name="Content Placeholder 2">
            <a:extLst>
              <a:ext uri="{FF2B5EF4-FFF2-40B4-BE49-F238E27FC236}">
                <a16:creationId xmlns:a16="http://schemas.microsoft.com/office/drawing/2014/main" id="{E4133404-AF7F-4C88-B090-DDBC15EBEE5E}"/>
              </a:ext>
            </a:extLst>
          </p:cNvPr>
          <p:cNvSpPr>
            <a:spLocks noGrp="1"/>
          </p:cNvSpPr>
          <p:nvPr>
            <p:ph idx="1"/>
          </p:nvPr>
        </p:nvSpPr>
        <p:spPr>
          <a:xfrm>
            <a:off x="838200" y="1825625"/>
            <a:ext cx="10515600" cy="2038124"/>
          </a:xfrm>
        </p:spPr>
        <p:txBody>
          <a:bodyPr vert="horz" lIns="91440" tIns="45720" rIns="91440" bIns="45720" rtlCol="0" anchor="t">
            <a:normAutofit/>
          </a:bodyPr>
          <a:lstStyle/>
          <a:p>
            <a:r>
              <a:rPr lang="en-US" dirty="0">
                <a:cs typeface="Calibri"/>
              </a:rPr>
              <a:t>Problems inherent with the approach</a:t>
            </a:r>
          </a:p>
          <a:p>
            <a:pPr lvl="1"/>
            <a:r>
              <a:rPr lang="en-US" dirty="0">
                <a:cs typeface="Calibri"/>
              </a:rPr>
              <a:t>Object occur in Varying shapes , sizes , aspect ratios</a:t>
            </a:r>
          </a:p>
          <a:p>
            <a:pPr lvl="1"/>
            <a:r>
              <a:rPr lang="en-US" dirty="0">
                <a:cs typeface="Calibri"/>
              </a:rPr>
              <a:t>To find an object of size 10 *10 across 100*100 produces 8281 crop locations using sliding window approach  </a:t>
            </a:r>
          </a:p>
        </p:txBody>
      </p:sp>
      <p:sp>
        <p:nvSpPr>
          <p:cNvPr id="4" name="TextBox 3">
            <a:extLst>
              <a:ext uri="{FF2B5EF4-FFF2-40B4-BE49-F238E27FC236}">
                <a16:creationId xmlns:a16="http://schemas.microsoft.com/office/drawing/2014/main" id="{A5B6468C-3DC5-46E5-A639-3B151DE02C49}"/>
              </a:ext>
            </a:extLst>
          </p:cNvPr>
          <p:cNvSpPr txBox="1"/>
          <p:nvPr/>
        </p:nvSpPr>
        <p:spPr>
          <a:xfrm>
            <a:off x="4057650" y="37582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Computationally Infeasible</a:t>
            </a:r>
          </a:p>
        </p:txBody>
      </p:sp>
    </p:spTree>
    <p:extLst>
      <p:ext uri="{BB962C8B-B14F-4D97-AF65-F5344CB8AC3E}">
        <p14:creationId xmlns:p14="http://schemas.microsoft.com/office/powerpoint/2010/main" val="3257023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242D-F020-43A9-ADDC-5A19315230CB}"/>
              </a:ext>
            </a:extLst>
          </p:cNvPr>
          <p:cNvSpPr>
            <a:spLocks noGrp="1"/>
          </p:cNvSpPr>
          <p:nvPr>
            <p:ph type="title"/>
          </p:nvPr>
        </p:nvSpPr>
        <p:spPr/>
        <p:txBody>
          <a:bodyPr/>
          <a:lstStyle/>
          <a:p>
            <a:r>
              <a:rPr lang="en-US">
                <a:cs typeface="Calibri Light"/>
              </a:rPr>
              <a:t>Using Region Proposal Algorithms </a:t>
            </a:r>
            <a:endParaRPr lang="en-US" dirty="0">
              <a:cs typeface="Calibri Light"/>
            </a:endParaRPr>
          </a:p>
        </p:txBody>
      </p:sp>
      <p:sp>
        <p:nvSpPr>
          <p:cNvPr id="3" name="Content Placeholder 2">
            <a:extLst>
              <a:ext uri="{FF2B5EF4-FFF2-40B4-BE49-F238E27FC236}">
                <a16:creationId xmlns:a16="http://schemas.microsoft.com/office/drawing/2014/main" id="{936AEDEF-CBC3-4CC5-BCDD-2583177E81E9}"/>
              </a:ext>
            </a:extLst>
          </p:cNvPr>
          <p:cNvSpPr>
            <a:spLocks noGrp="1"/>
          </p:cNvSpPr>
          <p:nvPr>
            <p:ph idx="1"/>
          </p:nvPr>
        </p:nvSpPr>
        <p:spPr/>
        <p:txBody>
          <a:bodyPr vert="horz" lIns="91440" tIns="45720" rIns="91440" bIns="45720" rtlCol="0" anchor="t">
            <a:normAutofit/>
          </a:bodyPr>
          <a:lstStyle/>
          <a:p>
            <a:r>
              <a:rPr lang="en-US" dirty="0">
                <a:cs typeface="Calibri"/>
              </a:rPr>
              <a:t>These algorithms will help in identifying crops of different aspect ratios which are likely to be objects.</a:t>
            </a:r>
          </a:p>
          <a:p>
            <a:r>
              <a:rPr lang="en-US" dirty="0">
                <a:cs typeface="Calibri"/>
              </a:rPr>
              <a:t>The output of Region Proposal may be noisy, but it will definitely contain the crops encompassing the objects.</a:t>
            </a:r>
          </a:p>
          <a:p>
            <a:r>
              <a:rPr lang="en-US" dirty="0">
                <a:cs typeface="Calibri"/>
              </a:rPr>
              <a:t>How do they find these objects??</a:t>
            </a:r>
          </a:p>
          <a:p>
            <a:pPr lvl="1"/>
            <a:r>
              <a:rPr lang="en-US" dirty="0">
                <a:cs typeface="Calibri"/>
              </a:rPr>
              <a:t>Grouping adjacent pixels which share similar properties such as color and texture.</a:t>
            </a:r>
          </a:p>
        </p:txBody>
      </p:sp>
    </p:spTree>
    <p:extLst>
      <p:ext uri="{BB962C8B-B14F-4D97-AF65-F5344CB8AC3E}">
        <p14:creationId xmlns:p14="http://schemas.microsoft.com/office/powerpoint/2010/main" val="2646211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CC49-34EA-4F7F-A1F7-6FB3FD6FDEC2}"/>
              </a:ext>
            </a:extLst>
          </p:cNvPr>
          <p:cNvSpPr>
            <a:spLocks noGrp="1"/>
          </p:cNvSpPr>
          <p:nvPr>
            <p:ph type="title"/>
          </p:nvPr>
        </p:nvSpPr>
        <p:spPr>
          <a:xfrm>
            <a:off x="838200" y="229054"/>
            <a:ext cx="10515600" cy="1325563"/>
          </a:xfrm>
        </p:spPr>
        <p:txBody>
          <a:bodyPr/>
          <a:lstStyle/>
          <a:p>
            <a:r>
              <a:rPr lang="en-US">
                <a:cs typeface="Calibri Light"/>
              </a:rPr>
              <a:t>R-CNN</a:t>
            </a:r>
            <a:endParaRPr lang="en-US"/>
          </a:p>
        </p:txBody>
      </p:sp>
      <p:pic>
        <p:nvPicPr>
          <p:cNvPr id="20" name="Picture 20" descr="A close up of a sign&#10;&#10;Description generated with high confidence">
            <a:extLst>
              <a:ext uri="{FF2B5EF4-FFF2-40B4-BE49-F238E27FC236}">
                <a16:creationId xmlns:a16="http://schemas.microsoft.com/office/drawing/2014/main" id="{C68B1BEB-5C83-45D5-A8F0-8D93B59F22D2}"/>
              </a:ext>
            </a:extLst>
          </p:cNvPr>
          <p:cNvPicPr>
            <a:picLocks noGrp="1" noChangeAspect="1"/>
          </p:cNvPicPr>
          <p:nvPr>
            <p:ph idx="1"/>
          </p:nvPr>
        </p:nvPicPr>
        <p:blipFill>
          <a:blip r:embed="rId2"/>
          <a:stretch>
            <a:fillRect/>
          </a:stretch>
        </p:blipFill>
        <p:spPr>
          <a:xfrm>
            <a:off x="7029450" y="1784181"/>
            <a:ext cx="4555672" cy="4080440"/>
          </a:xfrm>
        </p:spPr>
      </p:pic>
      <p:sp>
        <p:nvSpPr>
          <p:cNvPr id="22" name="TextBox 21">
            <a:extLst>
              <a:ext uri="{FF2B5EF4-FFF2-40B4-BE49-F238E27FC236}">
                <a16:creationId xmlns:a16="http://schemas.microsoft.com/office/drawing/2014/main" id="{784DF421-329A-46FE-A876-0B32D4C94980}"/>
              </a:ext>
            </a:extLst>
          </p:cNvPr>
          <p:cNvSpPr txBox="1"/>
          <p:nvPr/>
        </p:nvSpPr>
        <p:spPr>
          <a:xfrm>
            <a:off x="737507" y="1431472"/>
            <a:ext cx="6281056"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Regions that contain objects are selected using selective search (Region Proposal algorithm)</a:t>
            </a:r>
          </a:p>
          <a:p>
            <a:endParaRPr lang="en-US" sz="2800" dirty="0">
              <a:cs typeface="Calibri"/>
            </a:endParaRPr>
          </a:p>
          <a:p>
            <a:r>
              <a:rPr lang="en-US" sz="2800" dirty="0">
                <a:cs typeface="Calibri"/>
              </a:rPr>
              <a:t>They are fed to CNN , the resulting features are given </a:t>
            </a:r>
            <a:r>
              <a:rPr lang="en-US" sz="2800">
                <a:cs typeface="Calibri"/>
              </a:rPr>
              <a:t>to SVM for predicting class label for the object</a:t>
            </a:r>
            <a:endParaRPr lang="en-US" sz="2800" dirty="0">
              <a:cs typeface="Calibri"/>
            </a:endParaRPr>
          </a:p>
          <a:p>
            <a:endParaRPr lang="en-US" sz="2800" dirty="0">
              <a:cs typeface="Calibri"/>
            </a:endParaRPr>
          </a:p>
          <a:p>
            <a:r>
              <a:rPr lang="en-US" sz="2800">
                <a:cs typeface="Calibri"/>
              </a:rPr>
              <a:t>In addition, they also predict four values which are offset to locations of region proposals</a:t>
            </a:r>
            <a:endParaRPr lang="en-US" sz="2800" dirty="0">
              <a:cs typeface="Calibri"/>
            </a:endParaRPr>
          </a:p>
          <a:p>
            <a:endParaRPr lang="en-US" sz="2800"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424631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6BB7-D561-4F22-A090-974A3BC78673}"/>
              </a:ext>
            </a:extLst>
          </p:cNvPr>
          <p:cNvSpPr>
            <a:spLocks noGrp="1"/>
          </p:cNvSpPr>
          <p:nvPr>
            <p:ph type="title"/>
          </p:nvPr>
        </p:nvSpPr>
        <p:spPr>
          <a:xfrm>
            <a:off x="634093" y="392339"/>
            <a:ext cx="10515600" cy="1325563"/>
          </a:xfrm>
        </p:spPr>
        <p:txBody>
          <a:bodyPr/>
          <a:lstStyle/>
          <a:p>
            <a:r>
              <a:rPr lang="en-US">
                <a:cs typeface="Calibri Light"/>
              </a:rPr>
              <a:t>Selective Search</a:t>
            </a:r>
            <a:endParaRPr lang="en-US"/>
          </a:p>
        </p:txBody>
      </p:sp>
      <p:pic>
        <p:nvPicPr>
          <p:cNvPr id="4" name="Picture 4" descr="A picture containing sitting, colorful, green, table&#10;&#10;Description generated with very high confidence">
            <a:extLst>
              <a:ext uri="{FF2B5EF4-FFF2-40B4-BE49-F238E27FC236}">
                <a16:creationId xmlns:a16="http://schemas.microsoft.com/office/drawing/2014/main" id="{89A1B649-3977-460B-8BEC-FF72C401121A}"/>
              </a:ext>
            </a:extLst>
          </p:cNvPr>
          <p:cNvPicPr>
            <a:picLocks noGrp="1" noChangeAspect="1"/>
          </p:cNvPicPr>
          <p:nvPr>
            <p:ph idx="1"/>
          </p:nvPr>
        </p:nvPicPr>
        <p:blipFill>
          <a:blip r:embed="rId2"/>
          <a:stretch>
            <a:fillRect/>
          </a:stretch>
        </p:blipFill>
        <p:spPr>
          <a:xfrm>
            <a:off x="4680857" y="2556215"/>
            <a:ext cx="6667500" cy="2590800"/>
          </a:xfrm>
        </p:spPr>
      </p:pic>
      <p:sp>
        <p:nvSpPr>
          <p:cNvPr id="10" name="TextBox 9">
            <a:extLst>
              <a:ext uri="{FF2B5EF4-FFF2-40B4-BE49-F238E27FC236}">
                <a16:creationId xmlns:a16="http://schemas.microsoft.com/office/drawing/2014/main" id="{A66B51C2-4A82-4E2C-A994-A3F3DDFEAE8E}"/>
              </a:ext>
            </a:extLst>
          </p:cNvPr>
          <p:cNvSpPr txBox="1"/>
          <p:nvPr/>
        </p:nvSpPr>
        <p:spPr>
          <a:xfrm>
            <a:off x="696686" y="1771650"/>
            <a:ext cx="3559628"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Selective Search is an hierarchical clustering algorithm </a:t>
            </a:r>
          </a:p>
          <a:p>
            <a:endParaRPr lang="en-US" sz="2800" dirty="0">
              <a:cs typeface="Segoe UI"/>
            </a:endParaRPr>
          </a:p>
          <a:p>
            <a:r>
              <a:rPr lang="en-US" sz="2800" dirty="0">
                <a:cs typeface="Segoe UI"/>
              </a:rPr>
              <a:t>Which uses greedy algorithm to combine the similar regions into larger ones</a:t>
            </a:r>
            <a:endParaRPr lang="en-US" dirty="0">
              <a:cs typeface="Segoe UI"/>
            </a:endParaRPr>
          </a:p>
          <a:p>
            <a:endParaRPr lang="en-US" dirty="0">
              <a:cs typeface="Segoe UI"/>
            </a:endParaRPr>
          </a:p>
        </p:txBody>
      </p:sp>
    </p:spTree>
    <p:extLst>
      <p:ext uri="{BB962C8B-B14F-4D97-AF65-F5344CB8AC3E}">
        <p14:creationId xmlns:p14="http://schemas.microsoft.com/office/powerpoint/2010/main" val="414562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76F8-AF7C-48B9-8C36-DF05B768EED9}"/>
              </a:ext>
            </a:extLst>
          </p:cNvPr>
          <p:cNvSpPr>
            <a:spLocks noGrp="1"/>
          </p:cNvSpPr>
          <p:nvPr>
            <p:ph type="title"/>
          </p:nvPr>
        </p:nvSpPr>
        <p:spPr/>
        <p:txBody>
          <a:bodyPr/>
          <a:lstStyle/>
          <a:p>
            <a:r>
              <a:rPr lang="en-US">
                <a:cs typeface="Calibri Light"/>
              </a:rPr>
              <a:t>Fast R-CNN</a:t>
            </a:r>
            <a:endParaRPr lang="en-US"/>
          </a:p>
        </p:txBody>
      </p:sp>
      <p:sp>
        <p:nvSpPr>
          <p:cNvPr id="3" name="Content Placeholder 2">
            <a:extLst>
              <a:ext uri="{FF2B5EF4-FFF2-40B4-BE49-F238E27FC236}">
                <a16:creationId xmlns:a16="http://schemas.microsoft.com/office/drawing/2014/main" id="{55EDFA58-56E2-4F40-A7DD-DAB3DDBFA3DC}"/>
              </a:ext>
            </a:extLst>
          </p:cNvPr>
          <p:cNvSpPr>
            <a:spLocks noGrp="1"/>
          </p:cNvSpPr>
          <p:nvPr>
            <p:ph idx="1"/>
          </p:nvPr>
        </p:nvSpPr>
        <p:spPr>
          <a:xfrm>
            <a:off x="838200" y="1825625"/>
            <a:ext cx="10515600" cy="2038124"/>
          </a:xfrm>
        </p:spPr>
        <p:txBody>
          <a:bodyPr vert="horz" lIns="91440" tIns="45720" rIns="91440" bIns="45720" rtlCol="0" anchor="t">
            <a:normAutofit/>
          </a:bodyPr>
          <a:lstStyle/>
          <a:p>
            <a:r>
              <a:rPr lang="en-US">
                <a:cs typeface="Calibri"/>
              </a:rPr>
              <a:t>R-CNN was extremely slow</a:t>
            </a:r>
          </a:p>
          <a:p>
            <a:r>
              <a:rPr lang="en-US">
                <a:cs typeface="Calibri"/>
              </a:rPr>
              <a:t>To improve the training time, Region proposals are identified for intermediate feature maps of convolution neural network and the identified regions are warped and fed to the fully connected layer</a:t>
            </a:r>
            <a:endParaRPr lang="en-US" dirty="0">
              <a:cs typeface="Calibri"/>
            </a:endParaRPr>
          </a:p>
          <a:p>
            <a:endParaRPr lang="en-US" dirty="0">
              <a:cs typeface="Calibri"/>
            </a:endParaRPr>
          </a:p>
          <a:p>
            <a:pPr marL="0" indent="0">
              <a:buNone/>
            </a:pPr>
            <a:endParaRPr lang="en-US" dirty="0">
              <a:cs typeface="Calibri"/>
            </a:endParaRPr>
          </a:p>
        </p:txBody>
      </p:sp>
      <p:pic>
        <p:nvPicPr>
          <p:cNvPr id="4" name="Picture 4" descr="A person riding a horse&#10;&#10;Description generated with very high confidence">
            <a:extLst>
              <a:ext uri="{FF2B5EF4-FFF2-40B4-BE49-F238E27FC236}">
                <a16:creationId xmlns:a16="http://schemas.microsoft.com/office/drawing/2014/main" id="{B75ADB11-5802-4F37-A5AE-AA0DB6A9E733}"/>
              </a:ext>
            </a:extLst>
          </p:cNvPr>
          <p:cNvPicPr>
            <a:picLocks noChangeAspect="1"/>
          </p:cNvPicPr>
          <p:nvPr/>
        </p:nvPicPr>
        <p:blipFill>
          <a:blip r:embed="rId3"/>
          <a:stretch>
            <a:fillRect/>
          </a:stretch>
        </p:blipFill>
        <p:spPr>
          <a:xfrm>
            <a:off x="2669721" y="3770226"/>
            <a:ext cx="5655128" cy="2297513"/>
          </a:xfrm>
          <a:prstGeom prst="rect">
            <a:avLst/>
          </a:prstGeom>
        </p:spPr>
      </p:pic>
    </p:spTree>
    <p:extLst>
      <p:ext uri="{BB962C8B-B14F-4D97-AF65-F5344CB8AC3E}">
        <p14:creationId xmlns:p14="http://schemas.microsoft.com/office/powerpoint/2010/main" val="2681552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7120-B12A-428D-89DF-5F67C77DF235}"/>
              </a:ext>
            </a:extLst>
          </p:cNvPr>
          <p:cNvSpPr>
            <a:spLocks noGrp="1"/>
          </p:cNvSpPr>
          <p:nvPr>
            <p:ph type="title"/>
          </p:nvPr>
        </p:nvSpPr>
        <p:spPr/>
        <p:txBody>
          <a:bodyPr/>
          <a:lstStyle/>
          <a:p>
            <a:r>
              <a:rPr lang="en-US">
                <a:cs typeface="Calibri Light"/>
              </a:rPr>
              <a:t>Faster R-CNN</a:t>
            </a:r>
            <a:endParaRPr lang="en-US"/>
          </a:p>
        </p:txBody>
      </p:sp>
      <p:sp>
        <p:nvSpPr>
          <p:cNvPr id="3" name="Content Placeholder 2">
            <a:extLst>
              <a:ext uri="{FF2B5EF4-FFF2-40B4-BE49-F238E27FC236}">
                <a16:creationId xmlns:a16="http://schemas.microsoft.com/office/drawing/2014/main" id="{C067E758-B588-4A28-9647-79CD1417AB56}"/>
              </a:ext>
            </a:extLst>
          </p:cNvPr>
          <p:cNvSpPr>
            <a:spLocks noGrp="1"/>
          </p:cNvSpPr>
          <p:nvPr>
            <p:ph idx="1"/>
          </p:nvPr>
        </p:nvSpPr>
        <p:spPr>
          <a:xfrm>
            <a:off x="838200" y="1825625"/>
            <a:ext cx="5916387" cy="3725410"/>
          </a:xfrm>
        </p:spPr>
        <p:txBody>
          <a:bodyPr vert="horz" lIns="91440" tIns="45720" rIns="91440" bIns="45720" rtlCol="0" anchor="t">
            <a:normAutofit fontScale="85000" lnSpcReduction="10000"/>
          </a:bodyPr>
          <a:lstStyle/>
          <a:p>
            <a:r>
              <a:rPr lang="en-US" dirty="0">
                <a:cs typeface="Calibri"/>
              </a:rPr>
              <a:t>Removes selective search from the pipeline and uses Region Proposal Network</a:t>
            </a:r>
            <a:endParaRPr lang="en-US" dirty="0"/>
          </a:p>
          <a:p>
            <a:r>
              <a:rPr lang="en-US" dirty="0">
                <a:cs typeface="Calibri"/>
              </a:rPr>
              <a:t>It uses the concept of anchors. The intermediate map is divided into grids of specified size</a:t>
            </a:r>
          </a:p>
          <a:p>
            <a:r>
              <a:rPr lang="en-US" dirty="0">
                <a:cs typeface="Calibri"/>
              </a:rPr>
              <a:t>With each grid, set of anchors are associated</a:t>
            </a:r>
          </a:p>
          <a:p>
            <a:r>
              <a:rPr lang="en-US" dirty="0">
                <a:cs typeface="Calibri"/>
              </a:rPr>
              <a:t>Anchors which likely contain objects are corresponding regions are fed to fully connected layer to predict probability and </a:t>
            </a:r>
            <a:r>
              <a:rPr lang="en-US" dirty="0" err="1">
                <a:cs typeface="Calibri"/>
              </a:rPr>
              <a:t>bbox</a:t>
            </a:r>
            <a:r>
              <a:rPr lang="en-US" dirty="0">
                <a:cs typeface="Calibri"/>
              </a:rPr>
              <a:t> coordinates</a:t>
            </a:r>
          </a:p>
        </p:txBody>
      </p:sp>
      <p:pic>
        <p:nvPicPr>
          <p:cNvPr id="4" name="Picture 4">
            <a:extLst>
              <a:ext uri="{FF2B5EF4-FFF2-40B4-BE49-F238E27FC236}">
                <a16:creationId xmlns:a16="http://schemas.microsoft.com/office/drawing/2014/main" id="{BEE75AFA-5D2D-4D34-8B0B-4C619C2E204F}"/>
              </a:ext>
            </a:extLst>
          </p:cNvPr>
          <p:cNvPicPr>
            <a:picLocks noChangeAspect="1"/>
          </p:cNvPicPr>
          <p:nvPr/>
        </p:nvPicPr>
        <p:blipFill>
          <a:blip r:embed="rId2"/>
          <a:stretch>
            <a:fillRect/>
          </a:stretch>
        </p:blipFill>
        <p:spPr>
          <a:xfrm>
            <a:off x="7119257" y="1714132"/>
            <a:ext cx="4444092" cy="4028449"/>
          </a:xfrm>
          <a:prstGeom prst="rect">
            <a:avLst/>
          </a:prstGeom>
        </p:spPr>
      </p:pic>
    </p:spTree>
    <p:extLst>
      <p:ext uri="{BB962C8B-B14F-4D97-AF65-F5344CB8AC3E}">
        <p14:creationId xmlns:p14="http://schemas.microsoft.com/office/powerpoint/2010/main" val="3459633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7B40-ED7B-4504-A0D6-17AC84E7F938}"/>
              </a:ext>
            </a:extLst>
          </p:cNvPr>
          <p:cNvSpPr>
            <a:spLocks noGrp="1"/>
          </p:cNvSpPr>
          <p:nvPr>
            <p:ph type="title"/>
          </p:nvPr>
        </p:nvSpPr>
        <p:spPr/>
        <p:txBody>
          <a:bodyPr/>
          <a:lstStyle/>
          <a:p>
            <a:r>
              <a:rPr lang="en-US">
                <a:cs typeface="Calibri Light"/>
              </a:rPr>
              <a:t>Semantic Segmentation</a:t>
            </a:r>
            <a:endParaRPr lang="en-US"/>
          </a:p>
        </p:txBody>
      </p:sp>
      <p:sp>
        <p:nvSpPr>
          <p:cNvPr id="3" name="Content Placeholder 2">
            <a:extLst>
              <a:ext uri="{FF2B5EF4-FFF2-40B4-BE49-F238E27FC236}">
                <a16:creationId xmlns:a16="http://schemas.microsoft.com/office/drawing/2014/main" id="{5B7E68DB-4650-400A-A9E2-CDA89F1162F8}"/>
              </a:ext>
            </a:extLst>
          </p:cNvPr>
          <p:cNvSpPr>
            <a:spLocks noGrp="1"/>
          </p:cNvSpPr>
          <p:nvPr>
            <p:ph idx="1"/>
          </p:nvPr>
        </p:nvSpPr>
        <p:spPr/>
        <p:txBody>
          <a:bodyPr vert="horz" lIns="91440" tIns="45720" rIns="91440" bIns="45720" rtlCol="0" anchor="t">
            <a:normAutofit/>
          </a:bodyPr>
          <a:lstStyle/>
          <a:p>
            <a:r>
              <a:rPr lang="en-US">
                <a:cs typeface="Calibri"/>
              </a:rPr>
              <a:t>Label each pixel with a category</a:t>
            </a:r>
            <a:endParaRPr lang="en-US" dirty="0">
              <a:cs typeface="Calibri"/>
            </a:endParaRPr>
          </a:p>
        </p:txBody>
      </p:sp>
      <p:pic>
        <p:nvPicPr>
          <p:cNvPr id="4" name="Picture 4" descr="A picture containing dog, animal, mammal&#10;&#10;Description generated with very high confidence">
            <a:extLst>
              <a:ext uri="{FF2B5EF4-FFF2-40B4-BE49-F238E27FC236}">
                <a16:creationId xmlns:a16="http://schemas.microsoft.com/office/drawing/2014/main" id="{3D170D1E-A87B-40F8-9862-05B57368AC74}"/>
              </a:ext>
            </a:extLst>
          </p:cNvPr>
          <p:cNvPicPr>
            <a:picLocks noChangeAspect="1"/>
          </p:cNvPicPr>
          <p:nvPr/>
        </p:nvPicPr>
        <p:blipFill>
          <a:blip r:embed="rId2"/>
          <a:stretch>
            <a:fillRect/>
          </a:stretch>
        </p:blipFill>
        <p:spPr>
          <a:xfrm>
            <a:off x="2615293" y="3087315"/>
            <a:ext cx="7464878" cy="2806083"/>
          </a:xfrm>
          <a:prstGeom prst="rect">
            <a:avLst/>
          </a:prstGeom>
        </p:spPr>
      </p:pic>
    </p:spTree>
    <p:extLst>
      <p:ext uri="{BB962C8B-B14F-4D97-AF65-F5344CB8AC3E}">
        <p14:creationId xmlns:p14="http://schemas.microsoft.com/office/powerpoint/2010/main" val="285635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C9F5-340D-4A94-9362-DC7C857BE13C}"/>
              </a:ext>
            </a:extLst>
          </p:cNvPr>
          <p:cNvSpPr>
            <a:spLocks noGrp="1"/>
          </p:cNvSpPr>
          <p:nvPr>
            <p:ph type="title"/>
          </p:nvPr>
        </p:nvSpPr>
        <p:spPr/>
        <p:txBody>
          <a:bodyPr/>
          <a:lstStyle/>
          <a:p>
            <a:r>
              <a:rPr lang="en-US">
                <a:cs typeface="Calibri Light"/>
              </a:rPr>
              <a:t>Supervised Learning</a:t>
            </a:r>
          </a:p>
        </p:txBody>
      </p:sp>
      <p:sp>
        <p:nvSpPr>
          <p:cNvPr id="3" name="Content Placeholder 2">
            <a:extLst>
              <a:ext uri="{FF2B5EF4-FFF2-40B4-BE49-F238E27FC236}">
                <a16:creationId xmlns:a16="http://schemas.microsoft.com/office/drawing/2014/main" id="{0B082B09-C0CD-49C8-B0C4-7C3E6D5559D0}"/>
              </a:ext>
            </a:extLst>
          </p:cNvPr>
          <p:cNvSpPr>
            <a:spLocks noGrp="1"/>
          </p:cNvSpPr>
          <p:nvPr>
            <p:ph idx="1"/>
          </p:nvPr>
        </p:nvSpPr>
        <p:spPr>
          <a:xfrm>
            <a:off x="838200" y="1437436"/>
            <a:ext cx="10515600" cy="4351338"/>
          </a:xfrm>
        </p:spPr>
        <p:txBody>
          <a:bodyPr vert="horz" lIns="91440" tIns="45720" rIns="91440" bIns="45720" rtlCol="0" anchor="t">
            <a:normAutofit/>
          </a:bodyPr>
          <a:lstStyle/>
          <a:p>
            <a:r>
              <a:rPr lang="en-US">
                <a:cs typeface="Calibri"/>
              </a:rPr>
              <a:t>For any given task, Learning refers to Identification of a mathematical function which captures the relationship between the input(X) and the output(Y)</a:t>
            </a:r>
          </a:p>
          <a:p>
            <a:r>
              <a:rPr lang="en-US">
                <a:cs typeface="Calibri"/>
              </a:rPr>
              <a:t>In a supervised learning setup, the algorithm learns using the sample set of data which are labeled (input and the expected output)</a:t>
            </a:r>
          </a:p>
          <a:p>
            <a:pPr marL="0" indent="0">
              <a:buNone/>
            </a:pPr>
            <a:endParaRPr lang="en-US">
              <a:cs typeface="Calibri"/>
            </a:endParaRPr>
          </a:p>
          <a:p>
            <a:pPr marL="0" indent="0">
              <a:buNone/>
            </a:pPr>
            <a:endParaRPr lang="en-US">
              <a:cs typeface="Calibri"/>
            </a:endParaRPr>
          </a:p>
        </p:txBody>
      </p:sp>
      <p:pic>
        <p:nvPicPr>
          <p:cNvPr id="4" name="Picture 4" descr="A cat that is lying down and looking at the camera&#10;&#10;Description generated with very high confidence">
            <a:extLst>
              <a:ext uri="{FF2B5EF4-FFF2-40B4-BE49-F238E27FC236}">
                <a16:creationId xmlns:a16="http://schemas.microsoft.com/office/drawing/2014/main" id="{AD4C975B-D628-4FAE-A7E3-A4628D683C8F}"/>
              </a:ext>
            </a:extLst>
          </p:cNvPr>
          <p:cNvPicPr>
            <a:picLocks noChangeAspect="1"/>
          </p:cNvPicPr>
          <p:nvPr/>
        </p:nvPicPr>
        <p:blipFill>
          <a:blip r:embed="rId2"/>
          <a:stretch>
            <a:fillRect/>
          </a:stretch>
        </p:blipFill>
        <p:spPr>
          <a:xfrm>
            <a:off x="2442804" y="4210859"/>
            <a:ext cx="2619375" cy="1743075"/>
          </a:xfrm>
          <a:prstGeom prst="rect">
            <a:avLst/>
          </a:prstGeom>
        </p:spPr>
      </p:pic>
      <p:sp>
        <p:nvSpPr>
          <p:cNvPr id="6" name="TextBox 5">
            <a:extLst>
              <a:ext uri="{FF2B5EF4-FFF2-40B4-BE49-F238E27FC236}">
                <a16:creationId xmlns:a16="http://schemas.microsoft.com/office/drawing/2014/main" id="{5A79FDA2-EBB4-426B-B0A9-2441FDA84F55}"/>
              </a:ext>
            </a:extLst>
          </p:cNvPr>
          <p:cNvSpPr txBox="1"/>
          <p:nvPr/>
        </p:nvSpPr>
        <p:spPr>
          <a:xfrm>
            <a:off x="6219645" y="4494362"/>
            <a:ext cx="150674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latin typeface="PMingLiU"/>
                <a:ea typeface="PMingLiU"/>
                <a:cs typeface="Calibri"/>
              </a:rPr>
              <a:t>f(I)</a:t>
            </a:r>
            <a:endParaRPr lang="en-US" sz="6000">
              <a:latin typeface="PMingLiU"/>
              <a:ea typeface="PMingLiU"/>
            </a:endParaRPr>
          </a:p>
        </p:txBody>
      </p:sp>
      <p:cxnSp>
        <p:nvCxnSpPr>
          <p:cNvPr id="7" name="Straight Arrow Connector 6">
            <a:extLst>
              <a:ext uri="{FF2B5EF4-FFF2-40B4-BE49-F238E27FC236}">
                <a16:creationId xmlns:a16="http://schemas.microsoft.com/office/drawing/2014/main" id="{630FCCC9-0E3C-4AAA-B0DB-1CD9B29A4142}"/>
              </a:ext>
            </a:extLst>
          </p:cNvPr>
          <p:cNvCxnSpPr/>
          <p:nvPr/>
        </p:nvCxnSpPr>
        <p:spPr>
          <a:xfrm flipV="1">
            <a:off x="5048430" y="4963604"/>
            <a:ext cx="1101306" cy="575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422723A1-0249-4BF8-958E-7C37B040DDA7}"/>
              </a:ext>
            </a:extLst>
          </p:cNvPr>
          <p:cNvCxnSpPr>
            <a:cxnSpLocks/>
          </p:cNvCxnSpPr>
          <p:nvPr/>
        </p:nvCxnSpPr>
        <p:spPr>
          <a:xfrm flipV="1">
            <a:off x="7593222" y="4331001"/>
            <a:ext cx="1144438" cy="53771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9FD459D2-2D8F-4031-8720-7C725462C44B}"/>
              </a:ext>
            </a:extLst>
          </p:cNvPr>
          <p:cNvCxnSpPr>
            <a:cxnSpLocks/>
          </p:cNvCxnSpPr>
          <p:nvPr/>
        </p:nvCxnSpPr>
        <p:spPr>
          <a:xfrm>
            <a:off x="7593222" y="5026863"/>
            <a:ext cx="1130062" cy="42557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5949BBE1-F090-4D5D-9D6A-B097F63828BD}"/>
              </a:ext>
            </a:extLst>
          </p:cNvPr>
          <p:cNvSpPr txBox="1"/>
          <p:nvPr/>
        </p:nvSpPr>
        <p:spPr>
          <a:xfrm>
            <a:off x="8778814" y="3703607"/>
            <a:ext cx="150674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solidFill>
                  <a:schemeClr val="accent2"/>
                </a:solidFill>
                <a:latin typeface="PMingLiU"/>
                <a:ea typeface="PMingLiU"/>
                <a:cs typeface="Calibri"/>
              </a:rPr>
              <a:t>cat</a:t>
            </a:r>
          </a:p>
        </p:txBody>
      </p:sp>
      <p:sp>
        <p:nvSpPr>
          <p:cNvPr id="11" name="TextBox 10">
            <a:extLst>
              <a:ext uri="{FF2B5EF4-FFF2-40B4-BE49-F238E27FC236}">
                <a16:creationId xmlns:a16="http://schemas.microsoft.com/office/drawing/2014/main" id="{C73A731B-CEB4-49A8-91AD-32BC750C9412}"/>
              </a:ext>
            </a:extLst>
          </p:cNvPr>
          <p:cNvSpPr txBox="1"/>
          <p:nvPr/>
        </p:nvSpPr>
        <p:spPr>
          <a:xfrm>
            <a:off x="8778813" y="4954437"/>
            <a:ext cx="313138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chemeClr val="accent2"/>
                </a:solidFill>
                <a:latin typeface="PMingLiU"/>
                <a:ea typeface="PMingLiU"/>
                <a:cs typeface="Calibri"/>
              </a:rPr>
              <a:t>not a cat</a:t>
            </a:r>
          </a:p>
        </p:txBody>
      </p:sp>
    </p:spTree>
    <p:extLst>
      <p:ext uri="{BB962C8B-B14F-4D97-AF65-F5344CB8AC3E}">
        <p14:creationId xmlns:p14="http://schemas.microsoft.com/office/powerpoint/2010/main" val="2998992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9641-85F8-4F7F-B2F7-D6029CD5A0D2}"/>
              </a:ext>
            </a:extLst>
          </p:cNvPr>
          <p:cNvSpPr>
            <a:spLocks noGrp="1"/>
          </p:cNvSpPr>
          <p:nvPr>
            <p:ph type="title"/>
          </p:nvPr>
        </p:nvSpPr>
        <p:spPr/>
        <p:txBody>
          <a:bodyPr/>
          <a:lstStyle/>
          <a:p>
            <a:r>
              <a:rPr lang="en-US">
                <a:cs typeface="Calibri Light"/>
              </a:rPr>
              <a:t>Patch based classification</a:t>
            </a:r>
            <a:endParaRPr lang="en-US"/>
          </a:p>
        </p:txBody>
      </p:sp>
      <p:sp>
        <p:nvSpPr>
          <p:cNvPr id="3" name="Content Placeholder 2">
            <a:extLst>
              <a:ext uri="{FF2B5EF4-FFF2-40B4-BE49-F238E27FC236}">
                <a16:creationId xmlns:a16="http://schemas.microsoft.com/office/drawing/2014/main" id="{EA1F9254-F7C9-4676-86F1-ACE1484A5170}"/>
              </a:ext>
            </a:extLst>
          </p:cNvPr>
          <p:cNvSpPr>
            <a:spLocks noGrp="1"/>
          </p:cNvSpPr>
          <p:nvPr>
            <p:ph idx="1"/>
          </p:nvPr>
        </p:nvSpPr>
        <p:spPr/>
        <p:txBody>
          <a:bodyPr vert="horz" lIns="91440" tIns="45720" rIns="91440" bIns="45720" rtlCol="0" anchor="t">
            <a:normAutofit/>
          </a:bodyPr>
          <a:lstStyle/>
          <a:p>
            <a:r>
              <a:rPr lang="en-US" dirty="0">
                <a:cs typeface="Calibri"/>
              </a:rPr>
              <a:t>For every pixel, consider a patch surrounding the pixel and is provided as input for CNN for prediction of class probabilities</a:t>
            </a:r>
          </a:p>
          <a:p>
            <a:r>
              <a:rPr lang="en-US" dirty="0">
                <a:cs typeface="Calibri"/>
              </a:rPr>
              <a:t>Inefficient as it does not utilize the features computed for Overlapping patches</a:t>
            </a:r>
          </a:p>
        </p:txBody>
      </p:sp>
      <p:pic>
        <p:nvPicPr>
          <p:cNvPr id="5" name="Picture 4" descr="A picture containing dog, animal, mammal&#10;&#10;Description generated with very high confidence">
            <a:extLst>
              <a:ext uri="{FF2B5EF4-FFF2-40B4-BE49-F238E27FC236}">
                <a16:creationId xmlns:a16="http://schemas.microsoft.com/office/drawing/2014/main" id="{1C1DB7F5-7FE6-42A7-9F9F-AEA4633A7214}"/>
              </a:ext>
            </a:extLst>
          </p:cNvPr>
          <p:cNvPicPr>
            <a:picLocks noChangeAspect="1"/>
          </p:cNvPicPr>
          <p:nvPr/>
        </p:nvPicPr>
        <p:blipFill rotWithShape="1">
          <a:blip r:embed="rId2"/>
          <a:srcRect r="52190" b="483"/>
          <a:stretch/>
        </p:blipFill>
        <p:spPr>
          <a:xfrm>
            <a:off x="3377293" y="3617994"/>
            <a:ext cx="3568981" cy="2792530"/>
          </a:xfrm>
          <a:prstGeom prst="rect">
            <a:avLst/>
          </a:prstGeom>
        </p:spPr>
      </p:pic>
      <p:sp>
        <p:nvSpPr>
          <p:cNvPr id="6" name="Rectangle 5">
            <a:extLst>
              <a:ext uri="{FF2B5EF4-FFF2-40B4-BE49-F238E27FC236}">
                <a16:creationId xmlns:a16="http://schemas.microsoft.com/office/drawing/2014/main" id="{1B656533-B7AE-40EF-B9D5-164347475219}"/>
              </a:ext>
            </a:extLst>
          </p:cNvPr>
          <p:cNvSpPr/>
          <p:nvPr/>
        </p:nvSpPr>
        <p:spPr>
          <a:xfrm>
            <a:off x="3135086" y="3679372"/>
            <a:ext cx="1061357" cy="92528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1184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1439-3D0C-42D5-86B8-F0AF2F0ACD77}"/>
              </a:ext>
            </a:extLst>
          </p:cNvPr>
          <p:cNvSpPr>
            <a:spLocks noGrp="1"/>
          </p:cNvSpPr>
          <p:nvPr>
            <p:ph type="title"/>
          </p:nvPr>
        </p:nvSpPr>
        <p:spPr/>
        <p:txBody>
          <a:bodyPr/>
          <a:lstStyle/>
          <a:p>
            <a:r>
              <a:rPr lang="en-US">
                <a:cs typeface="Calibri Light"/>
              </a:rPr>
              <a:t>Fully Convolutional</a:t>
            </a:r>
            <a:endParaRPr lang="en-US"/>
          </a:p>
        </p:txBody>
      </p:sp>
      <p:sp>
        <p:nvSpPr>
          <p:cNvPr id="3" name="Content Placeholder 2">
            <a:extLst>
              <a:ext uri="{FF2B5EF4-FFF2-40B4-BE49-F238E27FC236}">
                <a16:creationId xmlns:a16="http://schemas.microsoft.com/office/drawing/2014/main" id="{4B1E860C-51B2-4BFE-951D-7EB812F14987}"/>
              </a:ext>
            </a:extLst>
          </p:cNvPr>
          <p:cNvSpPr>
            <a:spLocks noGrp="1"/>
          </p:cNvSpPr>
          <p:nvPr>
            <p:ph idx="1"/>
          </p:nvPr>
        </p:nvSpPr>
        <p:spPr>
          <a:xfrm>
            <a:off x="838200" y="1825625"/>
            <a:ext cx="10515600" cy="963160"/>
          </a:xfrm>
        </p:spPr>
        <p:txBody>
          <a:bodyPr vert="horz" lIns="91440" tIns="45720" rIns="91440" bIns="45720" rtlCol="0" anchor="t">
            <a:normAutofit/>
          </a:bodyPr>
          <a:lstStyle/>
          <a:p>
            <a:r>
              <a:rPr lang="en-US" dirty="0">
                <a:cs typeface="Calibri"/>
              </a:rPr>
              <a:t>Deigning the network with convolutional layers which performs only valid convolutions . Thus, does not reduce the feature map size</a:t>
            </a:r>
            <a:endParaRPr lang="en-US" dirty="0"/>
          </a:p>
        </p:txBody>
      </p:sp>
      <p:pic>
        <p:nvPicPr>
          <p:cNvPr id="4" name="Picture 4" descr="A close up of a logo&#10;&#10;Description generated with very high confidence">
            <a:extLst>
              <a:ext uri="{FF2B5EF4-FFF2-40B4-BE49-F238E27FC236}">
                <a16:creationId xmlns:a16="http://schemas.microsoft.com/office/drawing/2014/main" id="{5793C377-9537-4FA6-BE94-CFF443DDD02A}"/>
              </a:ext>
            </a:extLst>
          </p:cNvPr>
          <p:cNvPicPr>
            <a:picLocks noChangeAspect="1"/>
          </p:cNvPicPr>
          <p:nvPr/>
        </p:nvPicPr>
        <p:blipFill rotWithShape="1">
          <a:blip r:embed="rId2"/>
          <a:srcRect l="20583" r="22913" b="-637"/>
          <a:stretch/>
        </p:blipFill>
        <p:spPr>
          <a:xfrm>
            <a:off x="4016829" y="2930875"/>
            <a:ext cx="5746831" cy="3132589"/>
          </a:xfrm>
          <a:prstGeom prst="rect">
            <a:avLst/>
          </a:prstGeom>
        </p:spPr>
      </p:pic>
      <p:pic>
        <p:nvPicPr>
          <p:cNvPr id="7" name="Picture 4" descr="A picture containing dog, animal, mammal&#10;&#10;Description generated with very high confidence">
            <a:extLst>
              <a:ext uri="{FF2B5EF4-FFF2-40B4-BE49-F238E27FC236}">
                <a16:creationId xmlns:a16="http://schemas.microsoft.com/office/drawing/2014/main" id="{A1F1D779-B417-4D91-A20A-DFB7011D4FDB}"/>
              </a:ext>
            </a:extLst>
          </p:cNvPr>
          <p:cNvPicPr>
            <a:picLocks noChangeAspect="1"/>
          </p:cNvPicPr>
          <p:nvPr/>
        </p:nvPicPr>
        <p:blipFill rotWithShape="1">
          <a:blip r:embed="rId3"/>
          <a:srcRect r="51277" b="483"/>
          <a:stretch/>
        </p:blipFill>
        <p:spPr>
          <a:xfrm>
            <a:off x="1431472" y="3196172"/>
            <a:ext cx="2480485" cy="1908066"/>
          </a:xfrm>
          <a:prstGeom prst="rect">
            <a:avLst/>
          </a:prstGeom>
        </p:spPr>
      </p:pic>
      <p:pic>
        <p:nvPicPr>
          <p:cNvPr id="9" name="Picture 4" descr="A picture containing dog, animal, mammal&#10;&#10;Description generated with very high confidence">
            <a:extLst>
              <a:ext uri="{FF2B5EF4-FFF2-40B4-BE49-F238E27FC236}">
                <a16:creationId xmlns:a16="http://schemas.microsoft.com/office/drawing/2014/main" id="{02A52CCA-62DF-44AF-B210-679FA03BF010}"/>
              </a:ext>
            </a:extLst>
          </p:cNvPr>
          <p:cNvPicPr>
            <a:picLocks noChangeAspect="1"/>
          </p:cNvPicPr>
          <p:nvPr/>
        </p:nvPicPr>
        <p:blipFill rotWithShape="1">
          <a:blip r:embed="rId3"/>
          <a:srcRect l="52007" r="547" b="483"/>
          <a:stretch/>
        </p:blipFill>
        <p:spPr>
          <a:xfrm>
            <a:off x="9772650" y="3196172"/>
            <a:ext cx="2249065" cy="1744780"/>
          </a:xfrm>
          <a:prstGeom prst="rect">
            <a:avLst/>
          </a:prstGeom>
        </p:spPr>
      </p:pic>
      <p:sp>
        <p:nvSpPr>
          <p:cNvPr id="10" name="TextBox 9">
            <a:extLst>
              <a:ext uri="{FF2B5EF4-FFF2-40B4-BE49-F238E27FC236}">
                <a16:creationId xmlns:a16="http://schemas.microsoft.com/office/drawing/2014/main" id="{41958E25-5153-43A2-874D-50C9752FAC02}"/>
              </a:ext>
            </a:extLst>
          </p:cNvPr>
          <p:cNvSpPr txBox="1"/>
          <p:nvPr/>
        </p:nvSpPr>
        <p:spPr>
          <a:xfrm>
            <a:off x="3105150" y="6207579"/>
            <a:ext cx="3954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It requires huge parameters</a:t>
            </a:r>
          </a:p>
        </p:txBody>
      </p:sp>
    </p:spTree>
    <p:extLst>
      <p:ext uri="{BB962C8B-B14F-4D97-AF65-F5344CB8AC3E}">
        <p14:creationId xmlns:p14="http://schemas.microsoft.com/office/powerpoint/2010/main" val="333043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0F52-44D2-4164-A90A-21945BBC5E55}"/>
              </a:ext>
            </a:extLst>
          </p:cNvPr>
          <p:cNvSpPr>
            <a:spLocks noGrp="1"/>
          </p:cNvSpPr>
          <p:nvPr>
            <p:ph type="title"/>
          </p:nvPr>
        </p:nvSpPr>
        <p:spPr/>
        <p:txBody>
          <a:bodyPr/>
          <a:lstStyle/>
          <a:p>
            <a:r>
              <a:rPr lang="en-US">
                <a:cs typeface="Calibri Light"/>
              </a:rPr>
              <a:t>Fully Convolutional Networks</a:t>
            </a:r>
            <a:endParaRPr lang="en-US" dirty="0">
              <a:cs typeface="Calibri Light"/>
            </a:endParaRPr>
          </a:p>
        </p:txBody>
      </p:sp>
      <p:pic>
        <p:nvPicPr>
          <p:cNvPr id="4" name="Picture 4" descr="A close up of a screen&#10;&#10;Description generated with high confidence">
            <a:extLst>
              <a:ext uri="{FF2B5EF4-FFF2-40B4-BE49-F238E27FC236}">
                <a16:creationId xmlns:a16="http://schemas.microsoft.com/office/drawing/2014/main" id="{32062201-1702-438E-8F43-1803D4B4A41C}"/>
              </a:ext>
            </a:extLst>
          </p:cNvPr>
          <p:cNvPicPr>
            <a:picLocks noGrp="1" noChangeAspect="1"/>
          </p:cNvPicPr>
          <p:nvPr>
            <p:ph idx="1"/>
          </p:nvPr>
        </p:nvPicPr>
        <p:blipFill>
          <a:blip r:embed="rId2"/>
          <a:stretch>
            <a:fillRect/>
          </a:stretch>
        </p:blipFill>
        <p:spPr>
          <a:xfrm>
            <a:off x="838200" y="3016572"/>
            <a:ext cx="10515600" cy="1261872"/>
          </a:xfrm>
        </p:spPr>
      </p:pic>
      <p:sp>
        <p:nvSpPr>
          <p:cNvPr id="6" name="TextBox 5">
            <a:extLst>
              <a:ext uri="{FF2B5EF4-FFF2-40B4-BE49-F238E27FC236}">
                <a16:creationId xmlns:a16="http://schemas.microsoft.com/office/drawing/2014/main" id="{8879FA9F-39DF-4A68-812C-1BDFE537236B}"/>
              </a:ext>
            </a:extLst>
          </p:cNvPr>
          <p:cNvSpPr txBox="1"/>
          <p:nvPr/>
        </p:nvSpPr>
        <p:spPr>
          <a:xfrm>
            <a:off x="820690" y="1853293"/>
            <a:ext cx="10343174"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Use series of convolution layers and at the last layer restore the original image using </a:t>
            </a:r>
            <a:r>
              <a:rPr lang="en-US" b="1" dirty="0" err="1"/>
              <a:t>upsampling</a:t>
            </a:r>
            <a:endParaRPr lang="en-US" b="1" dirty="0" err="1">
              <a:cs typeface="Calibri"/>
            </a:endParaRPr>
          </a:p>
          <a:p>
            <a:r>
              <a:rPr lang="en-US" b="1" dirty="0">
                <a:cs typeface="Calibri"/>
              </a:rPr>
              <a:t>Spatial location information is lost and the image looks blurred</a:t>
            </a:r>
          </a:p>
        </p:txBody>
      </p:sp>
    </p:spTree>
    <p:extLst>
      <p:ext uri="{BB962C8B-B14F-4D97-AF65-F5344CB8AC3E}">
        <p14:creationId xmlns:p14="http://schemas.microsoft.com/office/powerpoint/2010/main" val="4073343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E6DA-2ECC-477B-AB9D-D72420327E65}"/>
              </a:ext>
            </a:extLst>
          </p:cNvPr>
          <p:cNvSpPr>
            <a:spLocks noGrp="1"/>
          </p:cNvSpPr>
          <p:nvPr>
            <p:ph type="title"/>
          </p:nvPr>
        </p:nvSpPr>
        <p:spPr/>
        <p:txBody>
          <a:bodyPr/>
          <a:lstStyle/>
          <a:p>
            <a:r>
              <a:rPr lang="en-US">
                <a:cs typeface="Calibri Light"/>
              </a:rPr>
              <a:t>Fully Convolution Networks</a:t>
            </a:r>
            <a:endParaRPr lang="en-US"/>
          </a:p>
        </p:txBody>
      </p:sp>
      <p:pic>
        <p:nvPicPr>
          <p:cNvPr id="4" name="Picture 4" descr="A close up of text on a black background&#10;&#10;Description generated with high confidence">
            <a:extLst>
              <a:ext uri="{FF2B5EF4-FFF2-40B4-BE49-F238E27FC236}">
                <a16:creationId xmlns:a16="http://schemas.microsoft.com/office/drawing/2014/main" id="{E05A7661-CA0A-400F-8EC0-F7172951437B}"/>
              </a:ext>
            </a:extLst>
          </p:cNvPr>
          <p:cNvPicPr>
            <a:picLocks noGrp="1" noChangeAspect="1"/>
          </p:cNvPicPr>
          <p:nvPr>
            <p:ph idx="1"/>
          </p:nvPr>
        </p:nvPicPr>
        <p:blipFill>
          <a:blip r:embed="rId2"/>
          <a:stretch>
            <a:fillRect/>
          </a:stretch>
        </p:blipFill>
        <p:spPr>
          <a:xfrm>
            <a:off x="838200" y="2415486"/>
            <a:ext cx="10515600" cy="3171616"/>
          </a:xfrm>
        </p:spPr>
      </p:pic>
      <p:sp>
        <p:nvSpPr>
          <p:cNvPr id="7" name="TextBox 6">
            <a:extLst>
              <a:ext uri="{FF2B5EF4-FFF2-40B4-BE49-F238E27FC236}">
                <a16:creationId xmlns:a16="http://schemas.microsoft.com/office/drawing/2014/main" id="{EA5CC271-4586-455C-9574-F0C9F350A33D}"/>
              </a:ext>
            </a:extLst>
          </p:cNvPr>
          <p:cNvSpPr txBox="1"/>
          <p:nvPr/>
        </p:nvSpPr>
        <p:spPr>
          <a:xfrm>
            <a:off x="436353" y="1537248"/>
            <a:ext cx="11292079"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Use concept of skip connections and combine the feature maps from previous layers to restore </a:t>
            </a:r>
          </a:p>
          <a:p>
            <a:r>
              <a:rPr lang="en-US" b="1" dirty="0"/>
              <a:t>the spatial location information</a:t>
            </a:r>
            <a:endParaRPr lang="en-US" b="1" dirty="0">
              <a:cs typeface="Calibri"/>
            </a:endParaRPr>
          </a:p>
        </p:txBody>
      </p:sp>
    </p:spTree>
    <p:extLst>
      <p:ext uri="{BB962C8B-B14F-4D97-AF65-F5344CB8AC3E}">
        <p14:creationId xmlns:p14="http://schemas.microsoft.com/office/powerpoint/2010/main" val="2041630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79DD-A86D-4B1D-BE1B-DC8287F60304}"/>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43D7C851-CF75-4FCE-B849-22B14799CD8C}"/>
              </a:ext>
            </a:extLst>
          </p:cNvPr>
          <p:cNvSpPr>
            <a:spLocks noGrp="1"/>
          </p:cNvSpPr>
          <p:nvPr>
            <p:ph idx="1"/>
          </p:nvPr>
        </p:nvSpPr>
        <p:spPr/>
        <p:txBody>
          <a:bodyPr vert="horz" lIns="91440" tIns="45720" rIns="91440" bIns="45720" rtlCol="0" anchor="t">
            <a:normAutofit/>
          </a:bodyPr>
          <a:lstStyle/>
          <a:p>
            <a:r>
              <a:rPr lang="en-US">
                <a:ea typeface="+mn-lt"/>
                <a:cs typeface="+mn-lt"/>
              </a:rPr>
              <a:t>Ian Goodfellow, 'Deep Learning'</a:t>
            </a:r>
            <a:endParaRPr lang="en-US" dirty="0">
              <a:ea typeface="+mn-lt"/>
              <a:cs typeface="+mn-lt"/>
            </a:endParaRPr>
          </a:p>
          <a:p>
            <a:r>
              <a:rPr lang="en-US">
                <a:ea typeface="+mn-lt"/>
                <a:cs typeface="+mn-lt"/>
              </a:rPr>
              <a:t>Francois Chollet, 'Deep Learning using python'</a:t>
            </a:r>
            <a:endParaRPr lang="en-US" dirty="0">
              <a:ea typeface="+mn-lt"/>
              <a:cs typeface="+mn-lt"/>
            </a:endParaRPr>
          </a:p>
          <a:p>
            <a:r>
              <a:rPr lang="en-US" dirty="0">
                <a:ea typeface="+mn-lt"/>
                <a:cs typeface="+mn-lt"/>
                <a:hlinkClick r:id="rId2"/>
              </a:rPr>
              <a:t>http://cs231n.stanford.edu/slides/2017/cs231n_2017_lecture11.pdf</a:t>
            </a:r>
            <a:endParaRPr lang="en-US">
              <a:cs typeface="Calibri"/>
            </a:endParaRPr>
          </a:p>
          <a:p>
            <a:r>
              <a:rPr lang="en-US" dirty="0">
                <a:ea typeface="+mn-lt"/>
                <a:cs typeface="+mn-lt"/>
                <a:hlinkClick r:id="rId3"/>
              </a:rPr>
              <a:t>https://towardsdatascience.com/r-cnn-fast-r-cnn-faster-r-cnn-yolo-object-detection-algorithms-36d53571365e</a:t>
            </a:r>
            <a:endParaRPr lang="en-US" dirty="0">
              <a:cs typeface="Calibri"/>
            </a:endParaRPr>
          </a:p>
          <a:p>
            <a:r>
              <a:rPr lang="en-US" dirty="0">
                <a:ea typeface="+mn-lt"/>
                <a:cs typeface="+mn-lt"/>
                <a:hlinkClick r:id="rId4"/>
              </a:rPr>
              <a:t>https://adeshpande3.github.io/adeshpande3.github.io/A-Beginner's-Guide-To-Understanding-Convolutional-Neural-Networks/</a:t>
            </a:r>
            <a:endParaRPr lang="en-US" dirty="0">
              <a:cs typeface="Calibri"/>
            </a:endParaRPr>
          </a:p>
          <a:p>
            <a:pPr marL="0" indent="0">
              <a:buNone/>
            </a:pPr>
            <a:endParaRPr lang="en-US" dirty="0">
              <a:cs typeface="Calibri"/>
            </a:endParaRPr>
          </a:p>
          <a:p>
            <a:endParaRPr lang="en-US" dirty="0">
              <a:cs typeface="Calibri"/>
            </a:endParaRPr>
          </a:p>
          <a:p>
            <a:endParaRPr lang="en-US" dirty="0">
              <a:cs typeface="Calibri"/>
            </a:endParaRPr>
          </a:p>
          <a:p>
            <a:endParaRPr lang="en-US" dirty="0">
              <a:cs typeface="Calibri"/>
            </a:endParaRPr>
          </a:p>
          <a:p>
            <a:pPr marL="0" indent="0">
              <a:buNone/>
            </a:pPr>
            <a:endParaRPr lang="en-US">
              <a:cs typeface="Calibri"/>
            </a:endParaRPr>
          </a:p>
        </p:txBody>
      </p:sp>
    </p:spTree>
    <p:extLst>
      <p:ext uri="{BB962C8B-B14F-4D97-AF65-F5344CB8AC3E}">
        <p14:creationId xmlns:p14="http://schemas.microsoft.com/office/powerpoint/2010/main" val="4137074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003600-5453-4F19-B3CF-FEB3DE5261B7}"/>
              </a:ext>
            </a:extLst>
          </p:cNvPr>
          <p:cNvSpPr>
            <a:spLocks noGrp="1"/>
          </p:cNvSpPr>
          <p:nvPr>
            <p:ph idx="1"/>
          </p:nvPr>
        </p:nvSpPr>
        <p:spPr>
          <a:xfrm>
            <a:off x="838200" y="1825625"/>
            <a:ext cx="9908823" cy="3363561"/>
          </a:xfrm>
        </p:spPr>
        <p:txBody>
          <a:bodyPr vert="horz" lIns="91440" tIns="45720" rIns="91440" bIns="45720" rtlCol="0" anchor="t">
            <a:normAutofit/>
          </a:bodyPr>
          <a:lstStyle/>
          <a:p>
            <a:r>
              <a:rPr lang="en-US" dirty="0">
                <a:cs typeface="Calibri"/>
              </a:rPr>
              <a:t>Thank You</a:t>
            </a:r>
          </a:p>
          <a:p>
            <a:r>
              <a:rPr lang="en-US" dirty="0">
                <a:cs typeface="Calibri"/>
              </a:rPr>
              <a:t>Drop in your suggestions and queries at </a:t>
            </a:r>
            <a:r>
              <a:rPr lang="en-US" dirty="0">
                <a:cs typeface="Calibri"/>
                <a:hlinkClick r:id="rId2"/>
              </a:rPr>
              <a:t>nrr.it@psgtech.ac.in</a:t>
            </a:r>
          </a:p>
          <a:p>
            <a:r>
              <a:rPr lang="en-US" dirty="0">
                <a:cs typeface="Calibri"/>
              </a:rPr>
              <a:t>To know more about me check my github page ravitha.github.io</a:t>
            </a:r>
          </a:p>
          <a:p>
            <a:pPr marL="0" indent="0">
              <a:buNone/>
            </a:pPr>
            <a:r>
              <a:rPr lang="en-US" dirty="0">
                <a:cs typeface="Calibri"/>
              </a:rPr>
              <a:t>   And projects at  </a:t>
            </a:r>
            <a:r>
              <a:rPr lang="en-US" dirty="0">
                <a:ea typeface="+mn-lt"/>
                <a:cs typeface="+mn-lt"/>
              </a:rPr>
              <a:t>https://github.com/Ravitha</a:t>
            </a:r>
          </a:p>
          <a:p>
            <a:endParaRPr lang="en-US" dirty="0">
              <a:cs typeface="Calibri"/>
            </a:endParaRPr>
          </a:p>
        </p:txBody>
      </p:sp>
    </p:spTree>
    <p:extLst>
      <p:ext uri="{BB962C8B-B14F-4D97-AF65-F5344CB8AC3E}">
        <p14:creationId xmlns:p14="http://schemas.microsoft.com/office/powerpoint/2010/main" val="141565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AF1A-9AF6-4C0A-9BE5-B715E5CD1478}"/>
              </a:ext>
            </a:extLst>
          </p:cNvPr>
          <p:cNvSpPr>
            <a:spLocks noGrp="1"/>
          </p:cNvSpPr>
          <p:nvPr>
            <p:ph type="title"/>
          </p:nvPr>
        </p:nvSpPr>
        <p:spPr/>
        <p:txBody>
          <a:bodyPr/>
          <a:lstStyle/>
          <a:p>
            <a:r>
              <a:rPr lang="en-US">
                <a:cs typeface="Calibri Light"/>
              </a:rPr>
              <a:t>How to find f(I)??</a:t>
            </a:r>
            <a:endParaRPr lang="en-US"/>
          </a:p>
        </p:txBody>
      </p:sp>
      <p:pic>
        <p:nvPicPr>
          <p:cNvPr id="4" name="Picture 4" descr="A close up of text on a white background&#10;&#10;Description generated with very high confidence">
            <a:extLst>
              <a:ext uri="{FF2B5EF4-FFF2-40B4-BE49-F238E27FC236}">
                <a16:creationId xmlns:a16="http://schemas.microsoft.com/office/drawing/2014/main" id="{3E99BBB6-3BD1-4740-8025-D4B1A5DA3B15}"/>
              </a:ext>
            </a:extLst>
          </p:cNvPr>
          <p:cNvPicPr>
            <a:picLocks noGrp="1" noChangeAspect="1"/>
          </p:cNvPicPr>
          <p:nvPr>
            <p:ph idx="1"/>
          </p:nvPr>
        </p:nvPicPr>
        <p:blipFill rotWithShape="1">
          <a:blip r:embed="rId2"/>
          <a:srcRect l="11092" t="13784" r="5546" b="9524"/>
          <a:stretch/>
        </p:blipFill>
        <p:spPr>
          <a:xfrm>
            <a:off x="434655" y="1911890"/>
            <a:ext cx="7137621" cy="4395634"/>
          </a:xfrm>
        </p:spPr>
      </p:pic>
      <p:sp>
        <p:nvSpPr>
          <p:cNvPr id="6" name="TextBox 5">
            <a:extLst>
              <a:ext uri="{FF2B5EF4-FFF2-40B4-BE49-F238E27FC236}">
                <a16:creationId xmlns:a16="http://schemas.microsoft.com/office/drawing/2014/main" id="{80232A22-57E1-4025-82AA-8F36A629C0DE}"/>
              </a:ext>
            </a:extLst>
          </p:cNvPr>
          <p:cNvSpPr txBox="1"/>
          <p:nvPr/>
        </p:nvSpPr>
        <p:spPr>
          <a:xfrm>
            <a:off x="8347494" y="2697192"/>
            <a:ext cx="31888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ML Selects the type of function depending on  the relation between them</a:t>
            </a:r>
          </a:p>
          <a:p>
            <a:endParaRPr lang="en-US" b="1">
              <a:cs typeface="Calibri"/>
            </a:endParaRPr>
          </a:p>
          <a:p>
            <a:endParaRPr lang="en-US" b="1">
              <a:cs typeface="Calibri"/>
            </a:endParaRPr>
          </a:p>
          <a:p>
            <a:r>
              <a:rPr lang="en-US" b="1">
                <a:cs typeface="Calibri"/>
              </a:rPr>
              <a:t>Deep Learning – Function f(x) is modeled as a neural network (Number of layers are deeper!!)</a:t>
            </a:r>
          </a:p>
        </p:txBody>
      </p:sp>
    </p:spTree>
    <p:extLst>
      <p:ext uri="{BB962C8B-B14F-4D97-AF65-F5344CB8AC3E}">
        <p14:creationId xmlns:p14="http://schemas.microsoft.com/office/powerpoint/2010/main" val="371265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FF4-3055-4D1F-A786-5DAC40BBD957}"/>
              </a:ext>
            </a:extLst>
          </p:cNvPr>
          <p:cNvSpPr>
            <a:spLocks noGrp="1"/>
          </p:cNvSpPr>
          <p:nvPr>
            <p:ph type="title"/>
          </p:nvPr>
        </p:nvSpPr>
        <p:spPr/>
        <p:txBody>
          <a:bodyPr/>
          <a:lstStyle/>
          <a:p>
            <a:r>
              <a:rPr lang="en-US">
                <a:cs typeface="Calibri Light"/>
              </a:rPr>
              <a:t>If function is fixed, What will be learned??</a:t>
            </a:r>
          </a:p>
        </p:txBody>
      </p:sp>
      <p:sp>
        <p:nvSpPr>
          <p:cNvPr id="3" name="Content Placeholder 2">
            <a:extLst>
              <a:ext uri="{FF2B5EF4-FFF2-40B4-BE49-F238E27FC236}">
                <a16:creationId xmlns:a16="http://schemas.microsoft.com/office/drawing/2014/main" id="{4576EB1D-31AE-4BB7-8A1B-BDAE4AD6B8C7}"/>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Function will usually be guided by the parameters. Parameter values are learned by the algorithm</a:t>
            </a:r>
            <a:endParaRPr lang="en-US"/>
          </a:p>
          <a:p>
            <a:pPr marL="0" indent="0">
              <a:buNone/>
            </a:pPr>
            <a:endParaRPr lang="en-US">
              <a:cs typeface="Calibri"/>
            </a:endParaRPr>
          </a:p>
          <a:p>
            <a:pPr marL="0" indent="0">
              <a:buNone/>
            </a:pPr>
            <a:r>
              <a:rPr lang="en-US">
                <a:cs typeface="Calibri"/>
              </a:rPr>
              <a:t>Fox example  To learn y from x=[x1,x2,x3], Linear Regression selects a linear function to predict y</a:t>
            </a:r>
          </a:p>
          <a:p>
            <a:pPr marL="0" indent="0">
              <a:buNone/>
            </a:pPr>
            <a:r>
              <a:rPr lang="en-US">
                <a:cs typeface="Calibri"/>
              </a:rPr>
              <a:t>Y = w1 * x1 + w2 * x2 + w3 * x3 </a:t>
            </a:r>
          </a:p>
          <a:p>
            <a:pPr marL="0" indent="0">
              <a:buNone/>
            </a:pPr>
            <a:r>
              <a:rPr lang="en-US">
                <a:cs typeface="Calibri"/>
              </a:rPr>
              <a:t>Here (w1,w2,w3) are known as parameters which will be learned from the data provided.</a:t>
            </a:r>
          </a:p>
        </p:txBody>
      </p:sp>
    </p:spTree>
    <p:extLst>
      <p:ext uri="{BB962C8B-B14F-4D97-AF65-F5344CB8AC3E}">
        <p14:creationId xmlns:p14="http://schemas.microsoft.com/office/powerpoint/2010/main" val="429104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79BD-D08F-41FA-8BE0-CDB25AE364D6}"/>
              </a:ext>
            </a:extLst>
          </p:cNvPr>
          <p:cNvSpPr>
            <a:spLocks noGrp="1"/>
          </p:cNvSpPr>
          <p:nvPr>
            <p:ph type="title"/>
          </p:nvPr>
        </p:nvSpPr>
        <p:spPr/>
        <p:txBody>
          <a:bodyPr/>
          <a:lstStyle/>
          <a:p>
            <a:r>
              <a:rPr lang="en-US">
                <a:cs typeface="Calibri Light"/>
              </a:rPr>
              <a:t>Neural Network </a:t>
            </a:r>
            <a:endParaRPr lang="en-US"/>
          </a:p>
        </p:txBody>
      </p:sp>
      <p:pic>
        <p:nvPicPr>
          <p:cNvPr id="14" name="Picture 14" descr="A close up of a clock&#10;&#10;Description generated with very high confidence">
            <a:extLst>
              <a:ext uri="{FF2B5EF4-FFF2-40B4-BE49-F238E27FC236}">
                <a16:creationId xmlns:a16="http://schemas.microsoft.com/office/drawing/2014/main" id="{5A57A96F-12CF-40D8-B77C-CF6EBCFF4727}"/>
              </a:ext>
            </a:extLst>
          </p:cNvPr>
          <p:cNvPicPr>
            <a:picLocks noGrp="1" noChangeAspect="1"/>
          </p:cNvPicPr>
          <p:nvPr>
            <p:ph idx="1"/>
          </p:nvPr>
        </p:nvPicPr>
        <p:blipFill>
          <a:blip r:embed="rId2"/>
          <a:stretch>
            <a:fillRect/>
          </a:stretch>
        </p:blipFill>
        <p:spPr>
          <a:xfrm>
            <a:off x="488922" y="2108964"/>
            <a:ext cx="11429819" cy="4072206"/>
          </a:xfrm>
        </p:spPr>
      </p:pic>
      <p:sp>
        <p:nvSpPr>
          <p:cNvPr id="16" name="TextBox 15">
            <a:extLst>
              <a:ext uri="{FF2B5EF4-FFF2-40B4-BE49-F238E27FC236}">
                <a16:creationId xmlns:a16="http://schemas.microsoft.com/office/drawing/2014/main" id="{C74785EC-D5C3-41C2-843F-550A277D59E0}"/>
              </a:ext>
            </a:extLst>
          </p:cNvPr>
          <p:cNvSpPr txBox="1"/>
          <p:nvPr/>
        </p:nvSpPr>
        <p:spPr>
          <a:xfrm>
            <a:off x="926980" y="1385073"/>
            <a:ext cx="10224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Minsky &amp; Papert (1969)  proposed a simple perceptron model which is designed for simulating the Boolean function. It lacks the ability to simulate non – linear functions like  XOR and XNOR</a:t>
            </a:r>
            <a:endParaRPr lang="en-US"/>
          </a:p>
        </p:txBody>
      </p:sp>
    </p:spTree>
    <p:extLst>
      <p:ext uri="{BB962C8B-B14F-4D97-AF65-F5344CB8AC3E}">
        <p14:creationId xmlns:p14="http://schemas.microsoft.com/office/powerpoint/2010/main" val="43468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9069-CECD-42CC-9C0D-74F0E6D14014}"/>
              </a:ext>
            </a:extLst>
          </p:cNvPr>
          <p:cNvSpPr>
            <a:spLocks noGrp="1"/>
          </p:cNvSpPr>
          <p:nvPr>
            <p:ph type="title"/>
          </p:nvPr>
        </p:nvSpPr>
        <p:spPr/>
        <p:txBody>
          <a:bodyPr/>
          <a:lstStyle/>
          <a:p>
            <a:r>
              <a:rPr lang="en-US">
                <a:cs typeface="Calibri Light"/>
              </a:rPr>
              <a:t>Multilayer Perceptron</a:t>
            </a:r>
            <a:endParaRPr lang="en-US"/>
          </a:p>
        </p:txBody>
      </p:sp>
      <p:sp>
        <p:nvSpPr>
          <p:cNvPr id="3" name="Content Placeholder 2">
            <a:extLst>
              <a:ext uri="{FF2B5EF4-FFF2-40B4-BE49-F238E27FC236}">
                <a16:creationId xmlns:a16="http://schemas.microsoft.com/office/drawing/2014/main" id="{06A78551-4A3F-43C0-A023-AFBCEA06B2F1}"/>
              </a:ext>
            </a:extLst>
          </p:cNvPr>
          <p:cNvSpPr>
            <a:spLocks noGrp="1"/>
          </p:cNvSpPr>
          <p:nvPr>
            <p:ph idx="1"/>
          </p:nvPr>
        </p:nvSpPr>
        <p:spPr>
          <a:xfrm>
            <a:off x="838200" y="1825625"/>
            <a:ext cx="8474529" cy="4351338"/>
          </a:xfrm>
        </p:spPr>
        <p:txBody>
          <a:bodyPr vert="horz" lIns="91440" tIns="45720" rIns="91440" bIns="45720" rtlCol="0" anchor="t">
            <a:normAutofit/>
          </a:bodyPr>
          <a:lstStyle/>
          <a:p>
            <a:r>
              <a:rPr lang="en-US">
                <a:cs typeface="Calibri"/>
              </a:rPr>
              <a:t>Layer of neurons</a:t>
            </a:r>
          </a:p>
          <a:p>
            <a:r>
              <a:rPr lang="en-US">
                <a:cs typeface="Calibri"/>
              </a:rPr>
              <a:t>Any boolean function of n inputs can be exactly represented by a network of perceptrons containing one hidden layer with 2^n perceptron and one output layer with 1 perceptron</a:t>
            </a:r>
          </a:p>
          <a:p>
            <a:r>
              <a:rPr lang="en-US">
                <a:cs typeface="Calibri"/>
              </a:rPr>
              <a:t>But the real time application donot use boolean inputs</a:t>
            </a:r>
            <a:endParaRPr lang="en-US" dirty="0">
              <a:cs typeface="Calibri"/>
            </a:endParaRPr>
          </a:p>
          <a:p>
            <a:r>
              <a:rPr lang="en-US">
                <a:cs typeface="Calibri"/>
              </a:rPr>
              <a:t>Sigmoid Neuron – accept n-dimensional Real input and can predict n-dimensional real output </a:t>
            </a:r>
            <a:endParaRPr lang="en-US" dirty="0">
              <a:cs typeface="Calibri"/>
            </a:endParaRPr>
          </a:p>
        </p:txBody>
      </p:sp>
      <p:pic>
        <p:nvPicPr>
          <p:cNvPr id="4" name="Picture 4" descr="A close up of a mans face&#10;&#10;Description generated with high confidence">
            <a:extLst>
              <a:ext uri="{FF2B5EF4-FFF2-40B4-BE49-F238E27FC236}">
                <a16:creationId xmlns:a16="http://schemas.microsoft.com/office/drawing/2014/main" id="{7C4C274F-F52D-4D93-B820-62B4250C9A32}"/>
              </a:ext>
            </a:extLst>
          </p:cNvPr>
          <p:cNvPicPr>
            <a:picLocks noChangeAspect="1"/>
          </p:cNvPicPr>
          <p:nvPr/>
        </p:nvPicPr>
        <p:blipFill>
          <a:blip r:embed="rId2"/>
          <a:stretch>
            <a:fillRect/>
          </a:stretch>
        </p:blipFill>
        <p:spPr>
          <a:xfrm>
            <a:off x="9241971" y="3427771"/>
            <a:ext cx="2743200" cy="3240958"/>
          </a:xfrm>
          <a:prstGeom prst="rect">
            <a:avLst/>
          </a:prstGeom>
        </p:spPr>
      </p:pic>
    </p:spTree>
    <p:extLst>
      <p:ext uri="{BB962C8B-B14F-4D97-AF65-F5344CB8AC3E}">
        <p14:creationId xmlns:p14="http://schemas.microsoft.com/office/powerpoint/2010/main" val="16673120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55</Slides>
  <Notes>2</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CNN (Convolutional Neural Network)</vt:lpstr>
      <vt:lpstr>Agenda</vt:lpstr>
      <vt:lpstr>AI / ML/ DL</vt:lpstr>
      <vt:lpstr>PowerPoint Presentation</vt:lpstr>
      <vt:lpstr>Supervised Learning</vt:lpstr>
      <vt:lpstr>How to find f(I)??</vt:lpstr>
      <vt:lpstr>If function is fixed, What will be learned??</vt:lpstr>
      <vt:lpstr>Neural Network </vt:lpstr>
      <vt:lpstr>Multilayer Perceptron</vt:lpstr>
      <vt:lpstr>Sigmoid Neuron</vt:lpstr>
      <vt:lpstr>Typical Machine Learning Setup</vt:lpstr>
      <vt:lpstr>Classification</vt:lpstr>
      <vt:lpstr>How does Neural Network Learn?</vt:lpstr>
      <vt:lpstr>Aspects that differentiates DL and ML</vt:lpstr>
      <vt:lpstr>Computer Vision Tasks</vt:lpstr>
      <vt:lpstr>Mechanism of Vision Hubel &amp; Wiesel , 1959</vt:lpstr>
      <vt:lpstr>Neocognition Fukushima 1980</vt:lpstr>
      <vt:lpstr>LeNet </vt:lpstr>
      <vt:lpstr>Fully connected vs Convolutional Neural Network</vt:lpstr>
      <vt:lpstr>Convolutional Neural Network </vt:lpstr>
      <vt:lpstr>Convolution</vt:lpstr>
      <vt:lpstr>PowerPoint Presentation</vt:lpstr>
      <vt:lpstr>Convolution Operation</vt:lpstr>
      <vt:lpstr>Hyperparameters of Convolution</vt:lpstr>
      <vt:lpstr>Pooling</vt:lpstr>
      <vt:lpstr>PowerPoint Presentation</vt:lpstr>
      <vt:lpstr>ReLU</vt:lpstr>
      <vt:lpstr>Convolution Layer and Densely Connected Layer</vt:lpstr>
      <vt:lpstr>Alex Net(2012) Error rate : 15.6%</vt:lpstr>
      <vt:lpstr>What made AlexNet to work on large scale dataset?</vt:lpstr>
      <vt:lpstr>ZFNet(2013) Error rate : 11.7%</vt:lpstr>
      <vt:lpstr>VGG Net (2014) Error rate : 7.5%</vt:lpstr>
      <vt:lpstr>GoogLeNet(2014) Error rate : 6.7 %</vt:lpstr>
      <vt:lpstr>1*1 Convolution</vt:lpstr>
      <vt:lpstr>ResNet(2015) Error rate : 3.57%</vt:lpstr>
      <vt:lpstr>DenseNet (2016)</vt:lpstr>
      <vt:lpstr>MobileNet Version 1</vt:lpstr>
      <vt:lpstr>MobileNet</vt:lpstr>
      <vt:lpstr>Object Detection</vt:lpstr>
      <vt:lpstr>MAP (mean Average Precision)</vt:lpstr>
      <vt:lpstr>Evaluation of Object Detection Models</vt:lpstr>
      <vt:lpstr>How to detect Objects using CNN?</vt:lpstr>
      <vt:lpstr>Sliding Window</vt:lpstr>
      <vt:lpstr>Using Region Proposal Algorithms </vt:lpstr>
      <vt:lpstr>R-CNN</vt:lpstr>
      <vt:lpstr>Selective Search</vt:lpstr>
      <vt:lpstr>Fast R-CNN</vt:lpstr>
      <vt:lpstr>Faster R-CNN</vt:lpstr>
      <vt:lpstr>Semantic Segmentation</vt:lpstr>
      <vt:lpstr>Patch based classification</vt:lpstr>
      <vt:lpstr>Fully Convolutional</vt:lpstr>
      <vt:lpstr>Fully Convolutional Networks</vt:lpstr>
      <vt:lpstr>Fully Convolution Networks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1466</cp:revision>
  <dcterms:created xsi:type="dcterms:W3CDTF">2020-01-18T14:49:24Z</dcterms:created>
  <dcterms:modified xsi:type="dcterms:W3CDTF">2020-01-31T03:33:33Z</dcterms:modified>
</cp:coreProperties>
</file>